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77" r:id="rId1"/>
  </p:sldMasterIdLst>
  <p:notesMasterIdLst>
    <p:notesMasterId r:id="rId122"/>
  </p:notesMasterIdLst>
  <p:sldIdLst>
    <p:sldId id="256" r:id="rId2"/>
    <p:sldId id="306" r:id="rId3"/>
    <p:sldId id="375" r:id="rId4"/>
    <p:sldId id="257" r:id="rId5"/>
    <p:sldId id="308" r:id="rId6"/>
    <p:sldId id="309" r:id="rId7"/>
    <p:sldId id="303" r:id="rId8"/>
    <p:sldId id="258" r:id="rId9"/>
    <p:sldId id="310" r:id="rId10"/>
    <p:sldId id="261" r:id="rId11"/>
    <p:sldId id="311" r:id="rId12"/>
    <p:sldId id="304" r:id="rId13"/>
    <p:sldId id="259" r:id="rId14"/>
    <p:sldId id="263" r:id="rId15"/>
    <p:sldId id="264" r:id="rId16"/>
    <p:sldId id="260" r:id="rId17"/>
    <p:sldId id="266" r:id="rId18"/>
    <p:sldId id="376" r:id="rId19"/>
    <p:sldId id="268" r:id="rId20"/>
    <p:sldId id="269" r:id="rId21"/>
    <p:sldId id="270" r:id="rId22"/>
    <p:sldId id="276" r:id="rId23"/>
    <p:sldId id="284" r:id="rId24"/>
    <p:sldId id="285" r:id="rId25"/>
    <p:sldId id="345" r:id="rId26"/>
    <p:sldId id="344" r:id="rId27"/>
    <p:sldId id="278" r:id="rId28"/>
    <p:sldId id="277" r:id="rId29"/>
    <p:sldId id="279" r:id="rId30"/>
    <p:sldId id="280" r:id="rId31"/>
    <p:sldId id="281" r:id="rId32"/>
    <p:sldId id="282" r:id="rId33"/>
    <p:sldId id="312" r:id="rId34"/>
    <p:sldId id="313" r:id="rId35"/>
    <p:sldId id="348" r:id="rId36"/>
    <p:sldId id="314" r:id="rId37"/>
    <p:sldId id="283" r:id="rId38"/>
    <p:sldId id="349" r:id="rId39"/>
    <p:sldId id="315" r:id="rId40"/>
    <p:sldId id="300" r:id="rId41"/>
    <p:sldId id="299" r:id="rId42"/>
    <p:sldId id="301" r:id="rId43"/>
    <p:sldId id="302" r:id="rId44"/>
    <p:sldId id="343" r:id="rId45"/>
    <p:sldId id="287" r:id="rId46"/>
    <p:sldId id="271" r:id="rId47"/>
    <p:sldId id="289" r:id="rId48"/>
    <p:sldId id="290" r:id="rId49"/>
    <p:sldId id="291" r:id="rId50"/>
    <p:sldId id="292" r:id="rId51"/>
    <p:sldId id="272" r:id="rId52"/>
    <p:sldId id="293" r:id="rId53"/>
    <p:sldId id="342" r:id="rId54"/>
    <p:sldId id="274" r:id="rId55"/>
    <p:sldId id="395" r:id="rId56"/>
    <p:sldId id="396" r:id="rId57"/>
    <p:sldId id="350" r:id="rId58"/>
    <p:sldId id="316" r:id="rId59"/>
    <p:sldId id="318" r:id="rId60"/>
    <p:sldId id="325" r:id="rId61"/>
    <p:sldId id="324" r:id="rId62"/>
    <p:sldId id="317" r:id="rId63"/>
    <p:sldId id="329" r:id="rId64"/>
    <p:sldId id="331" r:id="rId65"/>
    <p:sldId id="379" r:id="rId66"/>
    <p:sldId id="352" r:id="rId67"/>
    <p:sldId id="335" r:id="rId68"/>
    <p:sldId id="353" r:id="rId69"/>
    <p:sldId id="354" r:id="rId70"/>
    <p:sldId id="267" r:id="rId71"/>
    <p:sldId id="294" r:id="rId72"/>
    <p:sldId id="296" r:id="rId73"/>
    <p:sldId id="340" r:id="rId74"/>
    <p:sldId id="297" r:id="rId75"/>
    <p:sldId id="341" r:id="rId76"/>
    <p:sldId id="355" r:id="rId77"/>
    <p:sldId id="362" r:id="rId78"/>
    <p:sldId id="363" r:id="rId79"/>
    <p:sldId id="398" r:id="rId80"/>
    <p:sldId id="399" r:id="rId81"/>
    <p:sldId id="400" r:id="rId82"/>
    <p:sldId id="401" r:id="rId83"/>
    <p:sldId id="402" r:id="rId84"/>
    <p:sldId id="403" r:id="rId85"/>
    <p:sldId id="404" r:id="rId86"/>
    <p:sldId id="405" r:id="rId87"/>
    <p:sldId id="406" r:id="rId88"/>
    <p:sldId id="407" r:id="rId89"/>
    <p:sldId id="408" r:id="rId90"/>
    <p:sldId id="409" r:id="rId91"/>
    <p:sldId id="410" r:id="rId92"/>
    <p:sldId id="411" r:id="rId93"/>
    <p:sldId id="412" r:id="rId94"/>
    <p:sldId id="413" r:id="rId95"/>
    <p:sldId id="414" r:id="rId96"/>
    <p:sldId id="415" r:id="rId97"/>
    <p:sldId id="416" r:id="rId98"/>
    <p:sldId id="417" r:id="rId99"/>
    <p:sldId id="418" r:id="rId100"/>
    <p:sldId id="419" r:id="rId101"/>
    <p:sldId id="420" r:id="rId102"/>
    <p:sldId id="421" r:id="rId103"/>
    <p:sldId id="422" r:id="rId104"/>
    <p:sldId id="423" r:id="rId105"/>
    <p:sldId id="424" r:id="rId106"/>
    <p:sldId id="425" r:id="rId107"/>
    <p:sldId id="426" r:id="rId108"/>
    <p:sldId id="427" r:id="rId109"/>
    <p:sldId id="428" r:id="rId110"/>
    <p:sldId id="429" r:id="rId111"/>
    <p:sldId id="430" r:id="rId112"/>
    <p:sldId id="431" r:id="rId113"/>
    <p:sldId id="356" r:id="rId114"/>
    <p:sldId id="357" r:id="rId115"/>
    <p:sldId id="358" r:id="rId116"/>
    <p:sldId id="359" r:id="rId117"/>
    <p:sldId id="360" r:id="rId118"/>
    <p:sldId id="377" r:id="rId119"/>
    <p:sldId id="378" r:id="rId120"/>
    <p:sldId id="361" r:id="rId1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1"/>
    <p:restoredTop sz="94780"/>
  </p:normalViewPr>
  <p:slideViewPr>
    <p:cSldViewPr snapToGrid="0" snapToObjects="1">
      <p:cViewPr varScale="1">
        <p:scale>
          <a:sx n="117" d="100"/>
          <a:sy n="117" d="100"/>
        </p:scale>
        <p:origin x="176" y="240"/>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33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19</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22</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1839745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32</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41</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42</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a:t>
            </a:fld>
            <a:endParaRPr lang="en-US"/>
          </a:p>
        </p:txBody>
      </p:sp>
    </p:spTree>
    <p:extLst>
      <p:ext uri="{BB962C8B-B14F-4D97-AF65-F5344CB8AC3E}">
        <p14:creationId xmlns:p14="http://schemas.microsoft.com/office/powerpoint/2010/main" val="1293021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2092769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would be a ``numerical’’ approach?</a:t>
            </a:r>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19785847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you mention that this is the</a:t>
            </a:r>
            <a:r>
              <a:rPr lang="en-US" baseline="0" dirty="0"/>
              <a:t> analytical approach?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67651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a:t>
            </a:r>
            <a:r>
              <a:rPr lang="en-US" baseline="0" dirty="0"/>
              <a:t> Think of credit data, when we want to eliminate outliers. Mean when you look for profit and opportunity cost </a:t>
            </a:r>
            <a:r>
              <a:rPr lang="mr-IN" baseline="0" dirty="0"/>
              <a:t>–</a:t>
            </a:r>
            <a:r>
              <a:rPr lang="en-US" baseline="0" dirty="0"/>
              <a:t> think real estate </a:t>
            </a:r>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55</a:t>
            </a:fld>
            <a:endParaRPr lang="en-US"/>
          </a:p>
        </p:txBody>
      </p:sp>
    </p:spTree>
    <p:extLst>
      <p:ext uri="{BB962C8B-B14F-4D97-AF65-F5344CB8AC3E}">
        <p14:creationId xmlns:p14="http://schemas.microsoft.com/office/powerpoint/2010/main" val="12309633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Axes labels! (DLS)</a:t>
            </a:r>
          </a:p>
        </p:txBody>
      </p:sp>
      <p:sp>
        <p:nvSpPr>
          <p:cNvPr id="4" name="Slide Number Placeholder 3"/>
          <p:cNvSpPr>
            <a:spLocks noGrp="1"/>
          </p:cNvSpPr>
          <p:nvPr>
            <p:ph type="sldNum" sz="quarter" idx="10"/>
          </p:nvPr>
        </p:nvSpPr>
        <p:spPr/>
        <p:txBody>
          <a:bodyPr/>
          <a:lstStyle/>
          <a:p>
            <a:fld id="{1D887189-9274-814D-9CD5-CBA9E19E06C7}" type="slidenum">
              <a:rPr lang="en-US" smtClean="0"/>
              <a:t>58</a:t>
            </a:fld>
            <a:endParaRPr lang="en-US"/>
          </a:p>
        </p:txBody>
      </p:sp>
    </p:spTree>
    <p:extLst>
      <p:ext uri="{BB962C8B-B14F-4D97-AF65-F5344CB8AC3E}">
        <p14:creationId xmlns:p14="http://schemas.microsoft.com/office/powerpoint/2010/main" val="490135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59</a:t>
            </a:fld>
            <a:endParaRPr lang="en-US"/>
          </a:p>
        </p:txBody>
      </p:sp>
    </p:spTree>
    <p:extLst>
      <p:ext uri="{BB962C8B-B14F-4D97-AF65-F5344CB8AC3E}">
        <p14:creationId xmlns:p14="http://schemas.microsoft.com/office/powerpoint/2010/main" val="247519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71</a:t>
            </a:fld>
            <a:endParaRPr lang="en-US"/>
          </a:p>
        </p:txBody>
      </p:sp>
    </p:spTree>
    <p:extLst>
      <p:ext uri="{BB962C8B-B14F-4D97-AF65-F5344CB8AC3E}">
        <p14:creationId xmlns:p14="http://schemas.microsoft.com/office/powerpoint/2010/main" val="1150482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72</a:t>
            </a:fld>
            <a:endParaRPr lang="en-US"/>
          </a:p>
        </p:txBody>
      </p:sp>
    </p:spTree>
    <p:extLst>
      <p:ext uri="{BB962C8B-B14F-4D97-AF65-F5344CB8AC3E}">
        <p14:creationId xmlns:p14="http://schemas.microsoft.com/office/powerpoint/2010/main" val="364359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73</a:t>
            </a:fld>
            <a:endParaRPr lang="en-US"/>
          </a:p>
        </p:txBody>
      </p:sp>
    </p:spTree>
    <p:extLst>
      <p:ext uri="{BB962C8B-B14F-4D97-AF65-F5344CB8AC3E}">
        <p14:creationId xmlns:p14="http://schemas.microsoft.com/office/powerpoint/2010/main" val="1016288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74</a:t>
            </a:fld>
            <a:endParaRPr lang="en-US"/>
          </a:p>
        </p:txBody>
      </p:sp>
    </p:spTree>
    <p:extLst>
      <p:ext uri="{BB962C8B-B14F-4D97-AF65-F5344CB8AC3E}">
        <p14:creationId xmlns:p14="http://schemas.microsoft.com/office/powerpoint/2010/main" val="200002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887189-9274-814D-9CD5-CBA9E19E06C7}" type="slidenum">
              <a:rPr lang="en-US" smtClean="0"/>
              <a:t>76</a:t>
            </a:fld>
            <a:endParaRPr lang="en-US"/>
          </a:p>
        </p:txBody>
      </p:sp>
    </p:spTree>
    <p:extLst>
      <p:ext uri="{BB962C8B-B14F-4D97-AF65-F5344CB8AC3E}">
        <p14:creationId xmlns:p14="http://schemas.microsoft.com/office/powerpoint/2010/main" val="1851504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TV advertising is the most important factor, because all possible values &gt; 0 (e.g., it has to have some effects on X)</a:t>
            </a:r>
          </a:p>
        </p:txBody>
      </p:sp>
      <p:sp>
        <p:nvSpPr>
          <p:cNvPr id="4" name="Slide Number Placeholder 3"/>
          <p:cNvSpPr>
            <a:spLocks noGrp="1"/>
          </p:cNvSpPr>
          <p:nvPr>
            <p:ph type="sldNum" sz="quarter" idx="10"/>
          </p:nvPr>
        </p:nvSpPr>
        <p:spPr/>
        <p:txBody>
          <a:bodyPr/>
          <a:lstStyle/>
          <a:p>
            <a:fld id="{1D887189-9274-814D-9CD5-CBA9E19E06C7}" type="slidenum">
              <a:rPr lang="en-US" smtClean="0"/>
              <a:t>77</a:t>
            </a:fld>
            <a:endParaRPr lang="en-US"/>
          </a:p>
        </p:txBody>
      </p:sp>
    </p:spTree>
    <p:extLst>
      <p:ext uri="{BB962C8B-B14F-4D97-AF65-F5344CB8AC3E}">
        <p14:creationId xmlns:p14="http://schemas.microsoft.com/office/powerpoint/2010/main" val="6786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Aleatoric</a:t>
            </a:r>
            <a:r>
              <a:rPr lang="en-US" dirty="0"/>
              <a:t> error? (DLS)</a:t>
            </a:r>
          </a:p>
        </p:txBody>
      </p:sp>
      <p:sp>
        <p:nvSpPr>
          <p:cNvPr id="4" name="Slide Number Placeholder 3"/>
          <p:cNvSpPr>
            <a:spLocks noGrp="1"/>
          </p:cNvSpPr>
          <p:nvPr>
            <p:ph type="sldNum" sz="quarter" idx="10"/>
          </p:nvPr>
        </p:nvSpPr>
        <p:spPr/>
        <p:txBody>
          <a:bodyPr/>
          <a:lstStyle/>
          <a:p>
            <a:fld id="{1D887189-9274-814D-9CD5-CBA9E19E06C7}" type="slidenum">
              <a:rPr lang="en-US" smtClean="0"/>
              <a:t>78</a:t>
            </a:fld>
            <a:endParaRPr lang="en-US"/>
          </a:p>
        </p:txBody>
      </p:sp>
    </p:spTree>
    <p:extLst>
      <p:ext uri="{BB962C8B-B14F-4D97-AF65-F5344CB8AC3E}">
        <p14:creationId xmlns:p14="http://schemas.microsoft.com/office/powerpoint/2010/main" val="1498535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 ADD WHATEVER YOU WANT HERE ABOUT POPULATION VS SAMPLE]</a:t>
            </a:r>
          </a:p>
          <a:p>
            <a:endParaRPr lang="en-US" dirty="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82</a:t>
            </a:fld>
            <a:endParaRPr lang="en-US"/>
          </a:p>
        </p:txBody>
      </p:sp>
    </p:spTree>
    <p:extLst>
      <p:ext uri="{BB962C8B-B14F-4D97-AF65-F5344CB8AC3E}">
        <p14:creationId xmlns:p14="http://schemas.microsoft.com/office/powerpoint/2010/main" val="20778983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 ADD WHATEVER YOU WANT HERE ABOUT POPULATION VS SAMPLE]</a:t>
            </a:r>
          </a:p>
          <a:p>
            <a:endParaRPr lang="en-US" dirty="0"/>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83</a:t>
            </a:fld>
            <a:endParaRPr lang="en-US"/>
          </a:p>
        </p:txBody>
      </p:sp>
    </p:spTree>
    <p:extLst>
      <p:ext uri="{BB962C8B-B14F-4D97-AF65-F5344CB8AC3E}">
        <p14:creationId xmlns:p14="http://schemas.microsoft.com/office/powerpoint/2010/main" val="20334495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 </a:t>
            </a:r>
            <a:r>
              <a:rPr lang="en-US"/>
              <a:t>how sub-sampling</a:t>
            </a:r>
            <a:r>
              <a:rPr lang="en-US" baseline="0"/>
              <a:t> works ?</a:t>
            </a:r>
          </a:p>
          <a:p>
            <a:endParaRPr lang="en-US"/>
          </a:p>
        </p:txBody>
      </p:sp>
      <p:sp>
        <p:nvSpPr>
          <p:cNvPr id="4" name="Slide Number Placeholder 3"/>
          <p:cNvSpPr>
            <a:spLocks noGrp="1"/>
          </p:cNvSpPr>
          <p:nvPr>
            <p:ph type="sldNum" sz="quarter" idx="10"/>
          </p:nvPr>
        </p:nvSpPr>
        <p:spPr/>
        <p:txBody>
          <a:bodyPr/>
          <a:lstStyle/>
          <a:p>
            <a:fld id="{1512A77D-B1C3-7C44-941B-3A8BDB817C3B}" type="slidenum">
              <a:rPr lang="en-US" smtClean="0"/>
              <a:t>84</a:t>
            </a:fld>
            <a:endParaRPr lang="en-US"/>
          </a:p>
        </p:txBody>
      </p:sp>
    </p:spTree>
    <p:extLst>
      <p:ext uri="{BB962C8B-B14F-4D97-AF65-F5344CB8AC3E}">
        <p14:creationId xmlns:p14="http://schemas.microsoft.com/office/powerpoint/2010/main" val="19806511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87</a:t>
            </a:fld>
            <a:endParaRPr lang="en-US"/>
          </a:p>
        </p:txBody>
      </p:sp>
    </p:spTree>
    <p:extLst>
      <p:ext uri="{BB962C8B-B14F-4D97-AF65-F5344CB8AC3E}">
        <p14:creationId xmlns:p14="http://schemas.microsoft.com/office/powerpoint/2010/main" val="551984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88</a:t>
            </a:fld>
            <a:endParaRPr lang="en-US"/>
          </a:p>
        </p:txBody>
      </p:sp>
    </p:spTree>
    <p:extLst>
      <p:ext uri="{BB962C8B-B14F-4D97-AF65-F5344CB8AC3E}">
        <p14:creationId xmlns:p14="http://schemas.microsoft.com/office/powerpoint/2010/main" val="15329540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sub-sample</a:t>
            </a:r>
            <a:r>
              <a:rPr lang="en-US" baseline="0" dirty="0"/>
              <a:t> size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89</a:t>
            </a:fld>
            <a:endParaRPr lang="en-US"/>
          </a:p>
        </p:txBody>
      </p:sp>
    </p:spTree>
    <p:extLst>
      <p:ext uri="{BB962C8B-B14F-4D97-AF65-F5344CB8AC3E}">
        <p14:creationId xmlns:p14="http://schemas.microsoft.com/office/powerpoint/2010/main" val="1600233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this with true replacement</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96</a:t>
            </a:fld>
            <a:endParaRPr lang="en-US"/>
          </a:p>
        </p:txBody>
      </p:sp>
    </p:spTree>
    <p:extLst>
      <p:ext uri="{BB962C8B-B14F-4D97-AF65-F5344CB8AC3E}">
        <p14:creationId xmlns:p14="http://schemas.microsoft.com/office/powerpoint/2010/main" val="158674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6</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102</a:t>
            </a:fld>
            <a:endParaRPr lang="en-US"/>
          </a:p>
        </p:txBody>
      </p:sp>
    </p:spTree>
    <p:extLst>
      <p:ext uri="{BB962C8B-B14F-4D97-AF65-F5344CB8AC3E}">
        <p14:creationId xmlns:p14="http://schemas.microsoft.com/office/powerpoint/2010/main" val="1692295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data set is small this approximation does not work </a:t>
            </a:r>
          </a:p>
        </p:txBody>
      </p:sp>
      <p:sp>
        <p:nvSpPr>
          <p:cNvPr id="4" name="Slide Number Placeholder 3"/>
          <p:cNvSpPr>
            <a:spLocks noGrp="1"/>
          </p:cNvSpPr>
          <p:nvPr>
            <p:ph type="sldNum" sz="quarter" idx="10"/>
          </p:nvPr>
        </p:nvSpPr>
        <p:spPr/>
        <p:txBody>
          <a:bodyPr/>
          <a:lstStyle/>
          <a:p>
            <a:fld id="{1512A77D-B1C3-7C44-941B-3A8BDB817C3B}" type="slidenum">
              <a:rPr lang="en-US" smtClean="0"/>
              <a:t>103</a:t>
            </a:fld>
            <a:endParaRPr lang="en-US"/>
          </a:p>
        </p:txBody>
      </p:sp>
    </p:spTree>
    <p:extLst>
      <p:ext uri="{BB962C8B-B14F-4D97-AF65-F5344CB8AC3E}">
        <p14:creationId xmlns:p14="http://schemas.microsoft.com/office/powerpoint/2010/main" val="1351899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106</a:t>
            </a:fld>
            <a:endParaRPr lang="en-US"/>
          </a:p>
        </p:txBody>
      </p:sp>
    </p:spTree>
    <p:extLst>
      <p:ext uri="{BB962C8B-B14F-4D97-AF65-F5344CB8AC3E}">
        <p14:creationId xmlns:p14="http://schemas.microsoft.com/office/powerpoint/2010/main" val="593875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107</a:t>
            </a:fld>
            <a:endParaRPr lang="en-US"/>
          </a:p>
        </p:txBody>
      </p:sp>
    </p:spTree>
    <p:extLst>
      <p:ext uri="{BB962C8B-B14F-4D97-AF65-F5344CB8AC3E}">
        <p14:creationId xmlns:p14="http://schemas.microsoft.com/office/powerpoint/2010/main" val="2016534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109</a:t>
            </a:fld>
            <a:endParaRPr lang="en-US"/>
          </a:p>
        </p:txBody>
      </p:sp>
    </p:spTree>
    <p:extLst>
      <p:ext uri="{BB962C8B-B14F-4D97-AF65-F5344CB8AC3E}">
        <p14:creationId xmlns:p14="http://schemas.microsoft.com/office/powerpoint/2010/main" val="1267836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110</a:t>
            </a:fld>
            <a:endParaRPr lang="en-US"/>
          </a:p>
        </p:txBody>
      </p:sp>
    </p:spTree>
    <p:extLst>
      <p:ext uri="{BB962C8B-B14F-4D97-AF65-F5344CB8AC3E}">
        <p14:creationId xmlns:p14="http://schemas.microsoft.com/office/powerpoint/2010/main" val="1488658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111</a:t>
            </a:fld>
            <a:endParaRPr lang="en-US"/>
          </a:p>
        </p:txBody>
      </p:sp>
    </p:spTree>
    <p:extLst>
      <p:ext uri="{BB962C8B-B14F-4D97-AF65-F5344CB8AC3E}">
        <p14:creationId xmlns:p14="http://schemas.microsoft.com/office/powerpoint/2010/main" val="706172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7</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9</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74637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00.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1.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2.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10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0.png"/><Relationship Id="rId4" Type="http://schemas.openxmlformats.org/officeDocument/2006/relationships/image" Target="../media/image74.png"/></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1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9.png"/></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115.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970.png"/><Relationship Id="rId4" Type="http://schemas.openxmlformats.org/officeDocument/2006/relationships/image" Target="../media/image92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93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1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8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5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8.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84.emf"/></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3.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4.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5.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6.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7.xml.rels><?xml version="1.0" encoding="UTF-8" standalone="yes"?>
<Relationships xmlns="http://schemas.openxmlformats.org/package/2006/relationships"><Relationship Id="rId8" Type="http://schemas.openxmlformats.org/officeDocument/2006/relationships/image" Target="../media/image102.tiff"/><Relationship Id="rId3" Type="http://schemas.openxmlformats.org/officeDocument/2006/relationships/image" Target="../media/image97.tiff"/><Relationship Id="rId7" Type="http://schemas.openxmlformats.org/officeDocument/2006/relationships/image" Target="../media/image101.tif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0.tiff"/><Relationship Id="rId5" Type="http://schemas.openxmlformats.org/officeDocument/2006/relationships/image" Target="../media/image99.tiff"/><Relationship Id="rId4" Type="http://schemas.openxmlformats.org/officeDocument/2006/relationships/image" Target="../media/image98.tiff"/></Relationships>
</file>

<file path=ppt/slides/_rels/slide98.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_rels/slide99.xml.rels><?xml version="1.0" encoding="UTF-8" standalone="yes"?>
<Relationships xmlns="http://schemas.openxmlformats.org/package/2006/relationships"><Relationship Id="rId3" Type="http://schemas.openxmlformats.org/officeDocument/2006/relationships/image" Target="../media/image98.tiff"/><Relationship Id="rId7" Type="http://schemas.openxmlformats.org/officeDocument/2006/relationships/image" Target="../media/image102.tiff"/><Relationship Id="rId2" Type="http://schemas.openxmlformats.org/officeDocument/2006/relationships/image" Target="../media/image97.tiff"/><Relationship Id="rId1" Type="http://schemas.openxmlformats.org/officeDocument/2006/relationships/slideLayout" Target="../slideLayouts/slideLayout2.xml"/><Relationship Id="rId6" Type="http://schemas.openxmlformats.org/officeDocument/2006/relationships/image" Target="../media/image101.tiff"/><Relationship Id="rId5" Type="http://schemas.openxmlformats.org/officeDocument/2006/relationships/image" Target="../media/image100.tiff"/><Relationship Id="rId4" Type="http://schemas.openxmlformats.org/officeDocument/2006/relationships/image" Target="../media/image9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4-5: Linear Regression, </a:t>
            </a:r>
            <a:r>
              <a:rPr lang="en-US" dirty="0" err="1"/>
              <a:t>kNN</a:t>
            </a:r>
            <a:r>
              <a:rPr lang="en-US" dirty="0"/>
              <a:t> Regression and Inference</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3539" y="1343896"/>
            <a:ext cx="1023709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Until the other bucket has the same number of balls as the original one.</a:t>
            </a:r>
          </a:p>
        </p:txBody>
      </p:sp>
    </p:spTree>
    <p:extLst>
      <p:ext uri="{BB962C8B-B14F-4D97-AF65-F5344CB8AC3E}">
        <p14:creationId xmlns:p14="http://schemas.microsoft.com/office/powerpoint/2010/main" val="2127970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stretch>
            <a:fillRect/>
          </a:stretch>
        </p:blipFill>
        <p:spPr>
          <a:xfrm>
            <a:off x="8035410" y="3651421"/>
            <a:ext cx="457200" cy="457200"/>
          </a:xfrm>
          <a:prstGeom prst="rect">
            <a:avLst/>
          </a:prstGeom>
        </p:spPr>
      </p:pic>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sp>
        <p:nvSpPr>
          <p:cNvPr id="16" name="TextBox 15"/>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6110994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7" name="Picture 16"/>
          <p:cNvPicPr>
            <a:picLocks noChangeAspect="1"/>
          </p:cNvPicPr>
          <p:nvPr/>
        </p:nvPicPr>
        <p:blipFill>
          <a:blip r:embed="rId7"/>
          <a:stretch>
            <a:fillRect/>
          </a:stretch>
        </p:blipFill>
        <p:spPr>
          <a:xfrm>
            <a:off x="7980663" y="4140576"/>
            <a:ext cx="457200" cy="457200"/>
          </a:xfrm>
          <a:prstGeom prst="rect">
            <a:avLst/>
          </a:prstGeom>
        </p:spPr>
      </p:pic>
      <p:sp>
        <p:nvSpPr>
          <p:cNvPr id="3" name="Right Arrow 2"/>
          <p:cNvSpPr/>
          <p:nvPr/>
        </p:nvSpPr>
        <p:spPr>
          <a:xfrm>
            <a:off x="5118100" y="3618020"/>
            <a:ext cx="1346200" cy="518101"/>
          </a:xfrm>
          <a:prstGeom prst="rightArrow">
            <a:avLst/>
          </a:prstGeom>
          <a:solidFill>
            <a:schemeClr val="tx1">
              <a:lumMod val="85000"/>
              <a:lumOff val="1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8721210" y="3714921"/>
            <a:ext cx="457200" cy="457200"/>
          </a:xfrm>
          <a:prstGeom prst="rect">
            <a:avLst/>
          </a:prstGeom>
        </p:spPr>
      </p:pic>
      <p:pic>
        <p:nvPicPr>
          <p:cNvPr id="16" name="Picture 15"/>
          <p:cNvPicPr>
            <a:picLocks noChangeAspect="1"/>
          </p:cNvPicPr>
          <p:nvPr/>
        </p:nvPicPr>
        <p:blipFill>
          <a:blip r:embed="rId5"/>
          <a:stretch>
            <a:fillRect/>
          </a:stretch>
        </p:blipFill>
        <p:spPr>
          <a:xfrm>
            <a:off x="8515601" y="3253642"/>
            <a:ext cx="457200" cy="457200"/>
          </a:xfrm>
          <a:prstGeom prst="rect">
            <a:avLst/>
          </a:prstGeom>
        </p:spPr>
      </p:pic>
      <p:pic>
        <p:nvPicPr>
          <p:cNvPr id="20" name="Picture 19"/>
          <p:cNvPicPr>
            <a:picLocks noChangeAspect="1"/>
          </p:cNvPicPr>
          <p:nvPr/>
        </p:nvPicPr>
        <p:blipFill>
          <a:blip r:embed="rId3"/>
          <a:stretch>
            <a:fillRect/>
          </a:stretch>
        </p:blipFill>
        <p:spPr>
          <a:xfrm>
            <a:off x="8161206" y="3600913"/>
            <a:ext cx="457200" cy="457200"/>
          </a:xfrm>
          <a:prstGeom prst="rect">
            <a:avLst/>
          </a:prstGeom>
        </p:spPr>
      </p:pic>
      <p:sp>
        <p:nvSpPr>
          <p:cNvPr id="18" name="TextBox 17"/>
          <p:cNvSpPr txBox="1"/>
          <p:nvPr/>
        </p:nvSpPr>
        <p:spPr>
          <a:xfrm>
            <a:off x="1093539" y="1343896"/>
            <a:ext cx="822853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the same process and acquire another sample</a:t>
            </a:r>
          </a:p>
        </p:txBody>
      </p:sp>
    </p:spTree>
    <p:extLst>
      <p:ext uri="{BB962C8B-B14F-4D97-AF65-F5344CB8AC3E}">
        <p14:creationId xmlns:p14="http://schemas.microsoft.com/office/powerpoint/2010/main" val="14815889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Bootstrapping for Estimating Sampling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0715" y="1990003"/>
                <a:ext cx="10327008" cy="1341921"/>
              </a:xfrm>
              <a:solidFill>
                <a:schemeClr val="bg1">
                  <a:lumMod val="85000"/>
                </a:schemeClr>
              </a:solidFill>
            </p:spPr>
            <p:txBody>
              <a:bodyPr/>
              <a:lstStyle/>
              <a:p>
                <a:r>
                  <a:rPr lang="en-US" dirty="0"/>
                  <a:t>Bootstrapping is the practice of estimating properties of an estimator by measuring those properties by, for example, sampling from the observed data.</a:t>
                </a:r>
              </a:p>
              <a:p>
                <a:endParaRPr lang="en-US" dirty="0"/>
              </a:p>
              <a:p>
                <a:r>
                  <a:rPr lang="en-US" dirty="0"/>
                  <a:t>For example, we can compute </a:t>
                </a:r>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smtClean="0">
                                <a:latin typeface="Cambria Math" charset="0"/>
                                <a:ea typeface="Cambria Math" charset="0"/>
                                <a:cs typeface="Cambria Math" charset="0"/>
                              </a:rPr>
                              <m:t>𝛽</m:t>
                            </m:r>
                          </m:e>
                        </m:acc>
                      </m:e>
                      <m:sub>
                        <m:r>
                          <a:rPr lang="en-US" b="0" i="1" smtClean="0">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b="0" i="1" smtClean="0">
                            <a:latin typeface="Cambria Math" charset="0"/>
                            <a:ea typeface="Cambria Math" charset="0"/>
                            <a:cs typeface="Cambria Math" charset="0"/>
                          </a:rPr>
                          <m:t>1</m:t>
                        </m:r>
                      </m:sub>
                    </m:sSub>
                    <m:r>
                      <a:rPr lang="en-US" i="1">
                        <a:latin typeface="Cambria Math" charset="0"/>
                      </a:rPr>
                      <m:t> </m:t>
                    </m:r>
                  </m:oMath>
                </a14:m>
                <a:r>
                  <a:rPr lang="en-US" dirty="0"/>
                  <a:t>multiple times by randomly sampling from our data set. We then use the variance of our multiple estimates to approximate the true variance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b>
                        <m:r>
                          <a:rPr lang="en-US" i="1">
                            <a:latin typeface="Cambria Math" charset="0"/>
                            <a:ea typeface="Cambria Math" charset="0"/>
                            <a:cs typeface="Cambria Math" charset="0"/>
                          </a:rPr>
                          <m:t>1</m:t>
                        </m:r>
                      </m:sub>
                    </m:sSub>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0715" y="1990003"/>
                <a:ext cx="10327008" cy="1341921"/>
              </a:xfrm>
              <a:blipFill rotWithShape="0">
                <a:blip r:embed="rId3"/>
                <a:stretch>
                  <a:fillRect l="-945" t="-3620" b="-121719"/>
                </a:stretch>
              </a:blipFill>
            </p:spPr>
            <p:txBody>
              <a:bodyPr/>
              <a:lstStyle/>
              <a:p>
                <a:r>
                  <a:rPr lang="en-US">
                    <a:noFill/>
                  </a:rPr>
                  <a:t> </a:t>
                </a:r>
              </a:p>
            </p:txBody>
          </p:sp>
        </mc:Fallback>
      </mc:AlternateContent>
      <p:sp>
        <p:nvSpPr>
          <p:cNvPr id="4" name="Content Placeholder 2"/>
          <p:cNvSpPr txBox="1">
            <a:spLocks/>
          </p:cNvSpPr>
          <p:nvPr/>
        </p:nvSpPr>
        <p:spPr>
          <a:xfrm>
            <a:off x="820715" y="1507403"/>
            <a:ext cx="10327008" cy="482600"/>
          </a:xfrm>
          <a:prstGeom prst="rect">
            <a:avLst/>
          </a:prstGeom>
          <a:solidFill>
            <a:schemeClr val="tx1">
              <a:lumMod val="50000"/>
              <a:lumOff val="50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n w="0"/>
                <a:solidFill>
                  <a:schemeClr val="bg1">
                    <a:lumMod val="95000"/>
                  </a:schemeClr>
                </a:solidFill>
                <a:effectLst>
                  <a:outerShdw blurRad="38100" dist="19050" dir="2700000" algn="tl" rotWithShape="0">
                    <a:schemeClr val="dk1">
                      <a:alpha val="40000"/>
                    </a:schemeClr>
                  </a:outerShdw>
                </a:effectLst>
              </a:rPr>
              <a:t>Definition</a:t>
            </a:r>
          </a:p>
        </p:txBody>
      </p:sp>
    </p:spTree>
    <p:extLst>
      <p:ext uri="{BB962C8B-B14F-4D97-AF65-F5344CB8AC3E}">
        <p14:creationId xmlns:p14="http://schemas.microsoft.com/office/powerpoint/2010/main" val="992898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38570"/>
                <a:ext cx="11106037" cy="2111143"/>
              </a:xfrm>
            </p:spPr>
            <p:txBody>
              <a:bodyPr/>
              <a:lstStyle/>
              <a:p>
                <a:pPr>
                  <a:spcAft>
                    <a:spcPts val="1200"/>
                  </a:spcAft>
                </a:pPr>
                <a:r>
                  <a:rPr lang="en-US" sz="2400" dirty="0">
                    <a:latin typeface="Karla" charset="0"/>
                    <a:ea typeface="Karla" charset="0"/>
                    <a:cs typeface="Karla" charset="0"/>
                  </a:rPr>
                  <a:t>The variance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oMath>
                </a14:m>
                <a:r>
                  <a:rPr lang="en-US" sz="2400" dirty="0">
                    <a:latin typeface="Karla" charset="0"/>
                    <a:ea typeface="Karla" charset="0"/>
                    <a:cs typeface="Karla" charset="0"/>
                  </a:rPr>
                  <a:t>  are also called their </a:t>
                </a:r>
                <a:r>
                  <a:rPr lang="en-US" sz="2400" b="1" i="1" dirty="0">
                    <a:latin typeface="Karla" charset="0"/>
                    <a:ea typeface="Karla" charset="0"/>
                    <a:cs typeface="Karla" charset="0"/>
                  </a:rPr>
                  <a:t>standard errors</a:t>
                </a:r>
                <a:r>
                  <a:rPr lang="en-US" sz="2400" dirty="0">
                    <a:latin typeface="Karla" charset="0"/>
                    <a:ea typeface="Karla" charset="0"/>
                    <a:cs typeface="Karla" charset="0"/>
                  </a:rPr>
                  <a:t>, </a:t>
                </a:r>
                <a14:m>
                  <m:oMath xmlns:m="http://schemas.openxmlformats.org/officeDocument/2006/math">
                    <m:r>
                      <a:rPr lang="en-US" sz="2400" b="0" i="1" smtClean="0">
                        <a:latin typeface="Cambria Math" charset="0"/>
                        <a:ea typeface="Karla" charset="0"/>
                        <a:cs typeface="Karla" charset="0"/>
                      </a:rPr>
                      <m:t>𝑆𝐸</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0</m:t>
                            </m:r>
                          </m:sub>
                        </m:sSub>
                      </m:e>
                    </m:d>
                    <m:r>
                      <a:rPr lang="en-US" sz="2400" b="0" i="1" smtClean="0">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e>
                    </m:d>
                    <m:r>
                      <a:rPr lang="en-US" sz="2400" b="0" i="1" smtClean="0">
                        <a:latin typeface="Cambria Math" charset="0"/>
                        <a:ea typeface="Karla" charset="0"/>
                        <a:cs typeface="Karla" charset="0"/>
                      </a:rPr>
                      <m:t>.</m:t>
                    </m:r>
                  </m:oMath>
                </a14:m>
                <a:endParaRPr lang="en-US" sz="2400" b="0" dirty="0">
                  <a:latin typeface="Karla" charset="0"/>
                  <a:ea typeface="Karla" charset="0"/>
                  <a:cs typeface="Karla" charset="0"/>
                </a:endParaRPr>
              </a:p>
              <a:p>
                <a:pPr>
                  <a:spcAft>
                    <a:spcPts val="1200"/>
                  </a:spcAft>
                </a:pPr>
                <a:r>
                  <a:rPr lang="en-US" sz="2400" dirty="0">
                    <a:latin typeface="Karla" charset="0"/>
                    <a:ea typeface="Karla" charset="0"/>
                    <a:cs typeface="Karla" charset="0"/>
                  </a:rPr>
                  <a:t>If our data is drawn from a larger set of observations then we can empirically estimate the </a:t>
                </a:r>
                <a:r>
                  <a:rPr lang="en-US" sz="2400" b="1" dirty="0">
                    <a:latin typeface="Karla" charset="0"/>
                    <a:ea typeface="Karla" charset="0"/>
                    <a:cs typeface="Karla" charset="0"/>
                  </a:rPr>
                  <a:t>standard errors</a:t>
                </a:r>
                <a:r>
                  <a:rPr lang="en-US" sz="2400" dirty="0">
                    <a:latin typeface="Karla" charset="0"/>
                    <a:ea typeface="Karla" charset="0"/>
                    <a:cs typeface="Karla" charset="0"/>
                  </a:rPr>
                  <a:t>,</a:t>
                </a:r>
                <a:r>
                  <a:rPr lang="en-US" sz="2400" b="1" dirty="0">
                    <a:latin typeface="Karla" charset="0"/>
                    <a:ea typeface="Karla" charset="0"/>
                    <a:cs typeface="Karla" charset="0"/>
                  </a:rPr>
                  <a:t>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b="0" i="1" smtClean="0">
                            <a:latin typeface="Cambria Math" charset="0"/>
                            <a:ea typeface="Karla" charset="0"/>
                            <a:cs typeface="Karla" charset="0"/>
                          </a:rPr>
                          <m:t>1</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through bootstrapping. </a:t>
                </a:r>
              </a:p>
              <a:p>
                <a:pPr>
                  <a:spcAft>
                    <a:spcPts val="1200"/>
                  </a:spcAft>
                </a:pPr>
                <a:r>
                  <a:rPr lang="en-US" sz="2400" dirty="0">
                    <a:latin typeface="Karla" charset="0"/>
                    <a:ea typeface="Karla" charset="0"/>
                    <a:cs typeface="Karla" charset="0"/>
                  </a:rPr>
                  <a:t>If we know the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we can compute </a:t>
                </a:r>
                <a14:m>
                  <m:oMath xmlns:m="http://schemas.openxmlformats.org/officeDocument/2006/math">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Karla" charset="0"/>
                                <a:cs typeface="Karla" charset="0"/>
                              </a:rPr>
                              <m:t>0</m:t>
                            </m:r>
                          </m:sub>
                        </m:sSub>
                      </m:e>
                    </m:d>
                    <m:r>
                      <a:rPr lang="en-US" sz="2400" i="1">
                        <a:latin typeface="Cambria Math" charset="0"/>
                        <a:ea typeface="Karla" charset="0"/>
                        <a:cs typeface="Karla" charset="0"/>
                      </a:rPr>
                      <m:t>,</m:t>
                    </m:r>
                    <m:r>
                      <a:rPr lang="en-US" sz="2400" i="1">
                        <a:latin typeface="Cambria Math" charset="0"/>
                        <a:ea typeface="Karla" charset="0"/>
                        <a:cs typeface="Karla" charset="0"/>
                      </a:rPr>
                      <m:t>𝑆𝐸</m:t>
                    </m:r>
                    <m:d>
                      <m:dPr>
                        <m:ctrlPr>
                          <a:rPr lang="en-US" sz="2400" i="1">
                            <a:latin typeface="Cambria Math" panose="02040503050406030204" pitchFamily="18" charset="0"/>
                            <a:ea typeface="Karla" charset="0"/>
                            <a:cs typeface="Karla" charset="0"/>
                          </a:rPr>
                        </m:ctrlPr>
                      </m:dPr>
                      <m:e>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e>
                    </m:d>
                  </m:oMath>
                </a14:m>
                <a:r>
                  <a:rPr lang="en-US" sz="2400" dirty="0">
                    <a:latin typeface="Karla" charset="0"/>
                    <a:ea typeface="Karla" charset="0"/>
                    <a:cs typeface="Karla" charset="0"/>
                  </a:rPr>
                  <a:t> analytically, using the formulae below:</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38570"/>
                <a:ext cx="11106037" cy="2111143"/>
              </a:xfrm>
              <a:blipFill rotWithShape="0">
                <a:blip r:embed="rId3"/>
                <a:stretch>
                  <a:fillRect l="-823" t="-867" b="-43931"/>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782683" y="4310849"/>
            <a:ext cx="4626631" cy="2006946"/>
          </a:xfrm>
          <a:prstGeom prst="rect">
            <a:avLst/>
          </a:prstGeom>
        </p:spPr>
      </p:pic>
    </p:spTree>
    <p:extLst>
      <p:ext uri="{BB962C8B-B14F-4D97-AF65-F5344CB8AC3E}">
        <p14:creationId xmlns:p14="http://schemas.microsoft.com/office/powerpoint/2010/main" val="11301063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2981" y="1164696"/>
                <a:ext cx="11106037" cy="2111143"/>
              </a:xfrm>
            </p:spPr>
            <p:txBody>
              <a:bodyPr/>
              <a:lstStyle/>
              <a:p>
                <a:pPr>
                  <a:spcAft>
                    <a:spcPts val="1200"/>
                  </a:spcAft>
                </a:pPr>
                <a:r>
                  <a:rPr lang="en-US" sz="2400" dirty="0">
                    <a:latin typeface="Karla" charset="0"/>
                    <a:ea typeface="Karla" charset="0"/>
                    <a:cs typeface="Karla" charset="0"/>
                  </a:rPr>
                  <a:t>In practice, we do not know the theoretical value of </a:t>
                </a:r>
                <a14:m>
                  <m:oMath xmlns:m="http://schemas.openxmlformats.org/officeDocument/2006/math">
                    <m:r>
                      <a:rPr lang="en-US" sz="2400" i="1" smtClean="0">
                        <a:latin typeface="Cambria Math" charset="0"/>
                        <a:ea typeface="Karla" charset="0"/>
                        <a:cs typeface="Karla" charset="0"/>
                      </a:rPr>
                      <m:t>𝜎</m:t>
                    </m:r>
                  </m:oMath>
                </a14:m>
                <a:r>
                  <a:rPr lang="en-US" sz="2400" dirty="0">
                    <a:latin typeface="Karla" charset="0"/>
                    <a:ea typeface="Karla" charset="0"/>
                    <a:cs typeface="Karla" charset="0"/>
                  </a:rPr>
                  <a:t> since we do not know the exact distribution of the noise </a:t>
                </a:r>
                <a14:m>
                  <m:oMath xmlns:m="http://schemas.openxmlformats.org/officeDocument/2006/math">
                    <m:r>
                      <a:rPr lang="en-US" sz="2400" i="1" smtClean="0">
                        <a:latin typeface="Cambria Math" charset="0"/>
                        <a:ea typeface="Karla" charset="0"/>
                        <a:cs typeface="Karla" charset="0"/>
                      </a:rPr>
                      <m:t>𝜖</m:t>
                    </m:r>
                  </m:oMath>
                </a14:m>
                <a:r>
                  <a:rPr lang="en-US" sz="2400" dirty="0">
                    <a:latin typeface="Karla" charset="0"/>
                    <a:ea typeface="Karla" charset="0"/>
                    <a:cs typeface="Karla" charset="0"/>
                  </a:rPr>
                  <a:t>. However, if we make the following assumptions, </a:t>
                </a:r>
              </a:p>
              <a:p>
                <a:pPr marL="582613" indent="-233363">
                  <a:spcAft>
                    <a:spcPts val="1200"/>
                  </a:spcAft>
                  <a:buFont typeface="Arial" charset="0"/>
                  <a:buChar char="•"/>
                </a:pPr>
                <a:r>
                  <a:rPr lang="en-US" sz="2400" dirty="0">
                    <a:latin typeface="Karla" charset="0"/>
                    <a:ea typeface="Karla" charset="0"/>
                    <a:cs typeface="Karla" charset="0"/>
                  </a:rPr>
                  <a:t>the errors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Karla" charset="0"/>
                            <a:cs typeface="Karla" charset="0"/>
                          </a:rPr>
                          <m:t>𝜖</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𝑦</m:t>
                        </m:r>
                      </m:e>
                      <m:sub>
                        <m:r>
                          <a:rPr lang="en-US" sz="2400" b="0" i="1" smtClean="0">
                            <a:latin typeface="Cambria Math" charset="0"/>
                            <a:ea typeface="Karla" charset="0"/>
                            <a:cs typeface="Karla" charset="0"/>
                          </a:rPr>
                          <m:t>𝑖</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acc>
                          <m:accPr>
                            <m:chr m:val="̂"/>
                            <m:ctrlPr>
                              <a:rPr lang="en-US" sz="2400" b="0" i="1" smtClean="0">
                                <a:latin typeface="Cambria Math" panose="02040503050406030204" pitchFamily="18" charset="0"/>
                                <a:ea typeface="Karla" charset="0"/>
                                <a:cs typeface="Karla" charset="0"/>
                              </a:rPr>
                            </m:ctrlPr>
                          </m:accPr>
                          <m:e>
                            <m:r>
                              <a:rPr lang="en-US" sz="2400" b="0" i="1" smtClean="0">
                                <a:latin typeface="Cambria Math" charset="0"/>
                                <a:ea typeface="Karla" charset="0"/>
                                <a:cs typeface="Karla" charset="0"/>
                              </a:rPr>
                              <m:t>𝑦</m:t>
                            </m:r>
                          </m:e>
                        </m:acc>
                      </m:e>
                      <m:sub>
                        <m:r>
                          <a:rPr lang="en-US" sz="2400" b="0" i="1" smtClean="0">
                            <a:latin typeface="Cambria Math" charset="0"/>
                            <a:ea typeface="Karla" charset="0"/>
                            <a:cs typeface="Karla" charset="0"/>
                          </a:rPr>
                          <m:t>𝑖</m:t>
                        </m:r>
                      </m:sub>
                    </m:sSub>
                    <m:r>
                      <a:rPr lang="en-US" sz="2400" b="0" i="0" smtClean="0">
                        <a:latin typeface="Cambria Math" charset="0"/>
                        <a:ea typeface="Karla" charset="0"/>
                        <a:cs typeface="Karla" charset="0"/>
                      </a:rPr>
                      <m:t> </m:t>
                    </m:r>
                  </m:oMath>
                </a14:m>
                <a:r>
                  <a:rPr lang="en-US" sz="2400" dirty="0">
                    <a:latin typeface="Karla" charset="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𝑦</m:t>
                        </m:r>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charset="0"/>
                                <a:ea typeface="Karla" charset="0"/>
                                <a:cs typeface="Karla" charset="0"/>
                              </a:rPr>
                              <m:t>𝑦</m:t>
                            </m:r>
                          </m:e>
                        </m:acc>
                      </m:e>
                      <m:sub>
                        <m:r>
                          <a:rPr lang="en-US" sz="2400" b="0" i="1" smtClean="0">
                            <a:latin typeface="Cambria Math" charset="0"/>
                            <a:ea typeface="Karla" charset="0"/>
                            <a:cs typeface="Karla" charset="0"/>
                          </a:rPr>
                          <m:t>𝑗</m:t>
                        </m:r>
                      </m:sub>
                    </m:sSub>
                    <m:r>
                      <a:rPr lang="en-US" sz="2400" i="1">
                        <a:latin typeface="Cambria Math" charset="0"/>
                        <a:ea typeface="Karla" charset="0"/>
                        <a:cs typeface="Karla" charset="0"/>
                      </a:rPr>
                      <m:t> </m:t>
                    </m:r>
                  </m:oMath>
                </a14:m>
                <a:r>
                  <a:rPr lang="en-US" sz="2400" dirty="0">
                    <a:latin typeface="Karla" charset="0"/>
                    <a:ea typeface="Karla" charset="0"/>
                    <a:cs typeface="Karla" charset="0"/>
                  </a:rPr>
                  <a:t> are uncorrelated, for </a:t>
                </a:r>
                <a14:m>
                  <m:oMath xmlns:m="http://schemas.openxmlformats.org/officeDocument/2006/math">
                    <m:r>
                      <a:rPr lang="en-US" sz="2400" b="0" i="1" smtClean="0">
                        <a:latin typeface="Cambria Math" charset="0"/>
                        <a:ea typeface="Karla" charset="0"/>
                        <a:cs typeface="Karla" charset="0"/>
                      </a:rPr>
                      <m:t>𝑖</m:t>
                    </m:r>
                    <m:r>
                      <a:rPr lang="en-US" sz="2400" b="0" i="1" smtClean="0">
                        <a:latin typeface="Cambria Math" charset="0"/>
                        <a:ea typeface="Karla" charset="0"/>
                        <a:cs typeface="Karla" charset="0"/>
                      </a:rPr>
                      <m:t>≠</m:t>
                    </m:r>
                    <m:r>
                      <a:rPr lang="en-US" sz="2400" b="0" i="1" smtClean="0">
                        <a:latin typeface="Cambria Math" charset="0"/>
                        <a:ea typeface="Karla" charset="0"/>
                        <a:cs typeface="Karla" charset="0"/>
                      </a:rPr>
                      <m:t>𝑗</m:t>
                    </m:r>
                  </m:oMath>
                </a14:m>
                <a:r>
                  <a:rPr lang="en-US" sz="2400" dirty="0">
                    <a:latin typeface="Karla" charset="0"/>
                    <a:ea typeface="Karla" charset="0"/>
                    <a:cs typeface="Karla" charset="0"/>
                  </a:rPr>
                  <a:t> ,</a:t>
                </a:r>
              </a:p>
              <a:p>
                <a:pPr marL="582613" indent="-233363">
                  <a:spcAft>
                    <a:spcPts val="1200"/>
                  </a:spcAft>
                  <a:buFont typeface="Arial" charset="0"/>
                  <a:buChar char="•"/>
                </a:pPr>
                <a:r>
                  <a:rPr lang="en-US" sz="2400" dirty="0">
                    <a:latin typeface="Karla" charset="0"/>
                    <a:ea typeface="Karla" charset="0"/>
                    <a:cs typeface="Karla" charset="0"/>
                  </a:rPr>
                  <a:t>each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𝜖</m:t>
                        </m:r>
                      </m:e>
                      <m:sub>
                        <m:r>
                          <a:rPr lang="en-US" sz="2400" i="1">
                            <a:latin typeface="Cambria Math" charset="0"/>
                            <a:ea typeface="Karla" charset="0"/>
                            <a:cs typeface="Karla" charset="0"/>
                          </a:rPr>
                          <m:t>𝑖</m:t>
                        </m:r>
                      </m:sub>
                    </m:sSub>
                  </m:oMath>
                </a14:m>
                <a:r>
                  <a:rPr lang="en-US" sz="2400" dirty="0">
                    <a:latin typeface="Karla" charset="0"/>
                    <a:ea typeface="Karla" charset="0"/>
                    <a:cs typeface="Karla" charset="0"/>
                  </a:rPr>
                  <a:t> is normally distributed with mean 0 and variance </a:t>
                </a:r>
                <a14:m>
                  <m:oMath xmlns:m="http://schemas.openxmlformats.org/officeDocument/2006/math">
                    <m:sSup>
                      <m:sSupPr>
                        <m:ctrlPr>
                          <a:rPr lang="en-US" sz="2400" i="1" smtClean="0">
                            <a:latin typeface="Cambria Math" panose="02040503050406030204" pitchFamily="18" charset="0"/>
                            <a:ea typeface="Karla" charset="0"/>
                            <a:cs typeface="Karla" charset="0"/>
                          </a:rPr>
                        </m:ctrlPr>
                      </m:sSupPr>
                      <m:e>
                        <m:r>
                          <a:rPr lang="en-US" sz="2400" i="1" smtClean="0">
                            <a:latin typeface="Cambria Math" charset="0"/>
                            <a:ea typeface="Karla" charset="0"/>
                            <a:cs typeface="Karla" charset="0"/>
                          </a:rPr>
                          <m:t>𝜎</m:t>
                        </m:r>
                      </m:e>
                      <m:sup>
                        <m:r>
                          <a:rPr lang="en-US" sz="2400" b="0" i="1" smtClean="0">
                            <a:latin typeface="Cambria Math" charset="0"/>
                            <a:ea typeface="Karla" charset="0"/>
                            <a:cs typeface="Karla" charset="0"/>
                          </a:rPr>
                          <m:t>2</m:t>
                        </m:r>
                      </m:sup>
                    </m:sSup>
                  </m:oMath>
                </a14:m>
                <a:r>
                  <a:rPr lang="en-US" sz="2400" dirty="0">
                    <a:latin typeface="Karla" charset="0"/>
                    <a:ea typeface="Karla" charset="0"/>
                    <a:cs typeface="Karla" charset="0"/>
                  </a:rPr>
                  <a:t>,</a:t>
                </a:r>
              </a:p>
              <a:p>
                <a:r>
                  <a:rPr lang="en-US" sz="2400" dirty="0">
                    <a:latin typeface="Karla" charset="0"/>
                    <a:ea typeface="Karla" charset="0"/>
                    <a:cs typeface="Karla" charset="0"/>
                  </a:rPr>
                  <a:t>then, we can empirically estimate </a:t>
                </a:r>
                <a14:m>
                  <m:oMath xmlns:m="http://schemas.openxmlformats.org/officeDocument/2006/math">
                    <m:sSup>
                      <m:sSupPr>
                        <m:ctrlPr>
                          <a:rPr lang="en-US" sz="2400" i="1">
                            <a:latin typeface="Cambria Math" panose="02040503050406030204" pitchFamily="18" charset="0"/>
                            <a:ea typeface="Karla" charset="0"/>
                            <a:cs typeface="Karla" charset="0"/>
                          </a:rPr>
                        </m:ctrlPr>
                      </m:sSupPr>
                      <m:e>
                        <m:r>
                          <a:rPr lang="en-US" sz="2400" i="1">
                            <a:latin typeface="Cambria Math" charset="0"/>
                            <a:ea typeface="Karla" charset="0"/>
                            <a:cs typeface="Karla" charset="0"/>
                          </a:rPr>
                          <m:t>𝜎</m:t>
                        </m:r>
                      </m:e>
                      <m:sup>
                        <m:r>
                          <a:rPr lang="en-US" sz="2400" i="1">
                            <a:latin typeface="Cambria Math" charset="0"/>
                            <a:ea typeface="Karla" charset="0"/>
                            <a:cs typeface="Karla" charset="0"/>
                          </a:rPr>
                          <m:t>2</m:t>
                        </m:r>
                      </m:sup>
                    </m:sSup>
                  </m:oMath>
                </a14:m>
                <a:r>
                  <a:rPr lang="en-US" sz="2400" dirty="0">
                    <a:latin typeface="Karla" charset="0"/>
                    <a:ea typeface="Karla" charset="0"/>
                    <a:cs typeface="Karla" charset="0"/>
                  </a:rPr>
                  <a:t>, from the data and our regression line: </a:t>
                </a:r>
              </a:p>
              <a:p>
                <a:pPr>
                  <a:spcAft>
                    <a:spcPts val="1200"/>
                  </a:spcAft>
                </a:pPr>
                <a:endParaRPr lang="en-US" sz="2400" dirty="0">
                  <a:latin typeface="Karla" charset="0"/>
                  <a:ea typeface="Karla" charset="0"/>
                  <a:cs typeface="Karla" charset="0"/>
                </a:endParaRPr>
              </a:p>
              <a:p>
                <a:pPr>
                  <a:spcAft>
                    <a:spcPts val="1200"/>
                  </a:spcAft>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2981" y="1164696"/>
                <a:ext cx="11106037" cy="2111143"/>
              </a:xfrm>
              <a:blipFill rotWithShape="0">
                <a:blip r:embed="rId2"/>
                <a:stretch>
                  <a:fillRect l="-823" t="-2312" r="-1262" b="-48844"/>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3388359" y="4728754"/>
            <a:ext cx="5415280" cy="1097280"/>
          </a:xfrm>
          <a:prstGeom prst="rect">
            <a:avLst/>
          </a:prstGeom>
        </p:spPr>
      </p:pic>
    </p:spTree>
    <p:extLst>
      <p:ext uri="{BB962C8B-B14F-4D97-AF65-F5344CB8AC3E}">
        <p14:creationId xmlns:p14="http://schemas.microsoft.com/office/powerpoint/2010/main" val="9915077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Errors</a:t>
            </a:r>
          </a:p>
        </p:txBody>
      </p:sp>
      <p:sp>
        <p:nvSpPr>
          <p:cNvPr id="3" name="Content Placeholder 2"/>
          <p:cNvSpPr>
            <a:spLocks noGrp="1"/>
          </p:cNvSpPr>
          <p:nvPr>
            <p:ph idx="1"/>
          </p:nvPr>
        </p:nvSpPr>
        <p:spPr>
          <a:xfrm>
            <a:off x="542981" y="1164697"/>
            <a:ext cx="11649019" cy="1233730"/>
          </a:xfrm>
        </p:spPr>
        <p:txBody>
          <a:bodyPr/>
          <a:lstStyle/>
          <a:p>
            <a:pPr>
              <a:spcAft>
                <a:spcPts val="1200"/>
              </a:spcAft>
            </a:pPr>
            <a:r>
              <a:rPr lang="en-US" b="1" dirty="0">
                <a:solidFill>
                  <a:schemeClr val="accent2"/>
                </a:solidFill>
                <a:latin typeface="Karla" charset="0"/>
                <a:ea typeface="Karla" charset="0"/>
                <a:cs typeface="Karla" charset="0"/>
              </a:rPr>
              <a:t>Exercise: </a:t>
            </a:r>
            <a:r>
              <a:rPr lang="en-US" dirty="0">
                <a:solidFill>
                  <a:schemeClr val="tx1"/>
                </a:solidFill>
                <a:latin typeface="Karla" charset="0"/>
                <a:ea typeface="Karla" charset="0"/>
                <a:cs typeface="Karla" charset="0"/>
              </a:rPr>
              <a:t>Duplicate the following results for the </a:t>
            </a:r>
            <a:r>
              <a:rPr lang="en-US">
                <a:solidFill>
                  <a:schemeClr val="tx1"/>
                </a:solidFill>
                <a:latin typeface="Karla" charset="0"/>
                <a:ea typeface="Karla" charset="0"/>
                <a:cs typeface="Karla" charset="0"/>
              </a:rPr>
              <a:t>coefficients for TV </a:t>
            </a:r>
            <a:r>
              <a:rPr lang="en-US" dirty="0">
                <a:solidFill>
                  <a:schemeClr val="tx1"/>
                </a:solidFill>
                <a:latin typeface="Karla" charset="0"/>
                <a:ea typeface="Karla" charset="0"/>
                <a:cs typeface="Karla" charset="0"/>
              </a:rPr>
              <a:t>advertising.</a:t>
            </a:r>
          </a:p>
          <a:p>
            <a:pPr>
              <a:spcAft>
                <a:spcPts val="1200"/>
              </a:spcAft>
            </a:pPr>
            <a:endParaRPr lang="en-US" dirty="0">
              <a:solidFill>
                <a:schemeClr val="accent2"/>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31406498"/>
                  </p:ext>
                </p:extLst>
              </p:nvPr>
            </p:nvGraphicFramePr>
            <p:xfrm>
              <a:off x="1912079" y="2773086"/>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2"/>
                          <a:stretch>
                            <a:fillRect l="-100450" t="-7576" r="-100901" b="-209091"/>
                          </a:stretch>
                        </a:blipFill>
                      </a:tcPr>
                    </a:tc>
                    <a:tc>
                      <a:txBody>
                        <a:bodyPr/>
                        <a:lstStyle/>
                        <a:p>
                          <a:endParaRPr lang="en-US"/>
                        </a:p>
                      </a:txBody>
                      <a:tcPr>
                        <a:blipFill rotWithShape="0">
                          <a:blip r:embed="rId2"/>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9455237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7" y="1143155"/>
                <a:ext cx="10989213" cy="1938992"/>
              </a:xfrm>
              <a:prstGeom prst="rect">
                <a:avLst/>
              </a:prstGeom>
              <a:noFill/>
            </p:spPr>
            <p:txBody>
              <a:bodyPr wrap="square" rtlCol="0">
                <a:spAutoFit/>
              </a:bodyPr>
              <a:lstStyle/>
              <a:p>
                <a:r>
                  <a:rPr lang="en-US" sz="2400" dirty="0">
                    <a:latin typeface="Karla" charset="0"/>
                    <a:ea typeface="Karla" charset="0"/>
                    <a:cs typeface="Karla" charset="0"/>
                  </a:rPr>
                  <a:t>We have discussed finding the importance of predictors, by determining the cumulative distribution from </a:t>
                </a:r>
                <a14:m>
                  <m:oMath xmlns:m="http://schemas.openxmlformats.org/officeDocument/2006/math">
                    <m:r>
                      <a:rPr lang="en-US" sz="2400" i="1" smtClean="0">
                        <a:latin typeface="Cambria Math" charset="0"/>
                        <a:ea typeface="Cambria Math" charset="0"/>
                        <a:cs typeface="Cambria Math" charset="0"/>
                      </a:rPr>
                      <m:t>∞</m:t>
                    </m:r>
                  </m:oMath>
                </a14:m>
                <a:r>
                  <a:rPr lang="en-US" sz="2400" dirty="0">
                    <a:latin typeface="Karla" charset="0"/>
                    <a:ea typeface="Karla" charset="0"/>
                    <a:cs typeface="Karla" charset="0"/>
                  </a:rPr>
                  <a:t> to 0.</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7" y="1143155"/>
                <a:ext cx="10989213" cy="1938992"/>
              </a:xfrm>
              <a:prstGeom prst="rect">
                <a:avLst/>
              </a:prstGeom>
              <a:blipFill rotWithShape="0">
                <a:blip r:embed="rId3"/>
                <a:stretch>
                  <a:fillRect l="-888" t="-2516" b="-6289"/>
                </a:stretch>
              </a:blipFill>
            </p:spPr>
            <p:txBody>
              <a:bodyPr/>
              <a:lstStyle/>
              <a:p>
                <a:r>
                  <a:rPr lang="en-US">
                    <a:noFill/>
                  </a:rPr>
                  <a:t> </a:t>
                </a:r>
              </a:p>
            </p:txBody>
          </p:sp>
        </mc:Fallback>
      </mc:AlternateContent>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0558" t="3453" r="7775" b="1546"/>
          <a:stretch/>
        </p:blipFill>
        <p:spPr>
          <a:xfrm>
            <a:off x="3013023" y="2294004"/>
            <a:ext cx="5167327" cy="4007315"/>
          </a:xfrm>
          <a:prstGeom prst="rect">
            <a:avLst/>
          </a:prstGeom>
        </p:spPr>
      </p:pic>
    </p:spTree>
    <p:extLst>
      <p:ext uri="{BB962C8B-B14F-4D97-AF65-F5344CB8AC3E}">
        <p14:creationId xmlns:p14="http://schemas.microsoft.com/office/powerpoint/2010/main" val="8314553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predictors</a:t>
            </a:r>
          </a:p>
        </p:txBody>
      </p:sp>
      <mc:AlternateContent xmlns:mc="http://schemas.openxmlformats.org/markup-compatibility/2006" xmlns:a14="http://schemas.microsoft.com/office/drawing/2010/main">
        <mc:Choice Requires="a14">
          <p:sp>
            <p:nvSpPr>
              <p:cNvPr id="6" name="TextBox 5"/>
              <p:cNvSpPr txBox="1"/>
              <p:nvPr/>
            </p:nvSpPr>
            <p:spPr>
              <a:xfrm>
                <a:off x="972938" y="1143155"/>
                <a:ext cx="10567852" cy="1658146"/>
              </a:xfrm>
              <a:prstGeom prst="rect">
                <a:avLst/>
              </a:prstGeom>
              <a:noFill/>
            </p:spPr>
            <p:txBody>
              <a:bodyPr wrap="square" rtlCol="0">
                <a:spAutoFit/>
              </a:bodyPr>
              <a:lstStyle/>
              <a:p>
                <a:r>
                  <a:rPr lang="en-US" sz="2400" dirty="0">
                    <a:latin typeface="Karla" charset="0"/>
                    <a:ea typeface="Karla" charset="0"/>
                    <a:cs typeface="Karla" charset="0"/>
                  </a:rPr>
                  <a:t>This is equivalent in looking the distance of the estimated value of the coefficient in units of SE(</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oMath>
                </a14:m>
                <a:r>
                  <a:rPr lang="en-US" sz="2400" dirty="0">
                    <a:latin typeface="Karla" charset="0"/>
                    <a:ea typeface="Karla" charset="0"/>
                    <a:cs typeface="Karla" charset="0"/>
                  </a:rPr>
                  <a:t>) =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𝜎</m:t>
                        </m:r>
                      </m:e>
                      <m:sub>
                        <m:sSub>
                          <m:sSubPr>
                            <m:ctrlPr>
                              <a:rPr lang="en-US" sz="2400" i="1" smtClean="0">
                                <a:latin typeface="Cambria Math" panose="02040503050406030204" pitchFamily="18" charset="0"/>
                                <a:ea typeface="Karla" charset="0"/>
                                <a:cs typeface="Karla" charset="0"/>
                              </a:rPr>
                            </m:ctrlPr>
                          </m:sSubPr>
                          <m:e>
                            <m:acc>
                              <m:accPr>
                                <m:chr m:val="̂"/>
                                <m:ctrlPr>
                                  <a:rPr lang="en-US" sz="2400" i="1" smtClean="0">
                                    <a:latin typeface="Cambria Math" panose="02040503050406030204" pitchFamily="18" charset="0"/>
                                    <a:ea typeface="Karla" charset="0"/>
                                    <a:cs typeface="Karla"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ea typeface="Karla" charset="0"/>
                                <a:cs typeface="Karla" charset="0"/>
                              </a:rPr>
                              <m:t>1</m:t>
                            </m:r>
                          </m:sub>
                        </m:sSub>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72938" y="1143155"/>
                <a:ext cx="10567852" cy="1658146"/>
              </a:xfrm>
              <a:prstGeom prst="rect">
                <a:avLst/>
              </a:prstGeom>
              <a:blipFill rotWithShape="0">
                <a:blip r:embed="rId3"/>
                <a:stretch>
                  <a:fillRect l="-923" t="-2941" b="-5882"/>
                </a:stretch>
              </a:blipFill>
            </p:spPr>
            <p:txBody>
              <a:bodyPr/>
              <a:lstStyle/>
              <a:p>
                <a:r>
                  <a:rPr lang="en-US">
                    <a:noFill/>
                  </a:rPr>
                  <a:t> </a:t>
                </a:r>
              </a:p>
            </p:txBody>
          </p:sp>
        </mc:Fallback>
      </mc:AlternateContent>
      <p:grpSp>
        <p:nvGrpSpPr>
          <p:cNvPr id="22" name="Group 21"/>
          <p:cNvGrpSpPr/>
          <p:nvPr/>
        </p:nvGrpSpPr>
        <p:grpSpPr>
          <a:xfrm>
            <a:off x="2838450" y="1801070"/>
            <a:ext cx="6515100" cy="4343400"/>
            <a:chOff x="2838450" y="2055901"/>
            <a:chExt cx="6515100" cy="4343400"/>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1" name="Straight Arrow Connector 10"/>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5"/>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6"/>
                  <a:stretch>
                    <a:fillRect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9103486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26504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a:solidFill>
                  <a:schemeClr val="bg1"/>
                </a:solidFill>
              </a:rPr>
              <a:t>Hypothesis Testing</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a:xfrm>
                <a:off x="833415" y="1058824"/>
                <a:ext cx="10327008" cy="5012192"/>
              </a:xfrm>
              <a:solidFill>
                <a:schemeClr val="bg1">
                  <a:lumMod val="85000"/>
                </a:schemeClr>
              </a:solidFill>
              <a:effectLst/>
            </p:spPr>
            <p:txBody>
              <a:bodyPr/>
              <a:lstStyle/>
              <a:p>
                <a:pPr>
                  <a:spcAft>
                    <a:spcPts val="1800"/>
                  </a:spcAft>
                </a:pPr>
                <a:r>
                  <a:rPr lang="en-US" sz="2400" dirty="0"/>
                  <a:t>Hypothesis testing is a formal process through which we evaluate the validity of a statistical hypothesis by considering evidence for or against the hypothesis gathered by random sampling of the data. </a:t>
                </a:r>
              </a:p>
              <a:p>
                <a:pPr marL="457200" indent="-457200">
                  <a:buFont typeface="+mj-lt"/>
                  <a:buAutoNum type="arabicPeriod"/>
                </a:pPr>
                <a:r>
                  <a:rPr lang="en-US" sz="2400" dirty="0"/>
                  <a:t>State the hypotheses, typically a </a:t>
                </a:r>
                <a:r>
                  <a:rPr lang="en-US" sz="2400" b="1" dirty="0"/>
                  <a:t>null hypothesis</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𝐻</m:t>
                        </m:r>
                      </m:e>
                      <m:sub>
                        <m:r>
                          <a:rPr lang="en-US" sz="2400" b="0" i="1" smtClean="0">
                            <a:latin typeface="Cambria Math" charset="0"/>
                          </a:rPr>
                          <m:t>0</m:t>
                        </m:r>
                      </m:sub>
                    </m:sSub>
                  </m:oMath>
                </a14:m>
                <a:r>
                  <a:rPr lang="en-US" sz="2400" dirty="0"/>
                  <a:t> and an </a:t>
                </a:r>
                <a:r>
                  <a:rPr lang="en-US" sz="2400" b="1" dirty="0"/>
                  <a:t>alternative hypothesis</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b="0" i="1" smtClean="0">
                            <a:latin typeface="Cambria Math" charset="0"/>
                          </a:rPr>
                          <m:t>1</m:t>
                        </m:r>
                      </m:sub>
                    </m:sSub>
                  </m:oMath>
                </a14:m>
                <a:r>
                  <a:rPr lang="en-US" sz="2400" dirty="0"/>
                  <a:t>, that is the negation of the former. </a:t>
                </a:r>
              </a:p>
              <a:p>
                <a:pPr marL="457200" indent="-457200">
                  <a:buFont typeface="+mj-lt"/>
                  <a:buAutoNum type="arabicPeriod"/>
                </a:pPr>
                <a:r>
                  <a:rPr lang="en-US" sz="2400" dirty="0"/>
                  <a:t>Choose a type of analysis, i.e. how to use sample data to evaluate the null hypothesis. Typically this involves choosing a </a:t>
                </a:r>
                <a:r>
                  <a:rPr lang="en-US" sz="2400" b="1" dirty="0"/>
                  <a:t>single test statistic</a:t>
                </a:r>
                <a:r>
                  <a:rPr lang="en-US" sz="2400" dirty="0"/>
                  <a:t>.</a:t>
                </a:r>
              </a:p>
              <a:p>
                <a:pPr marL="457200" indent="-457200">
                  <a:buFont typeface="+mj-lt"/>
                  <a:buAutoNum type="arabicPeriod"/>
                </a:pPr>
                <a:r>
                  <a:rPr lang="en-US" sz="2400" b="1" dirty="0"/>
                  <a:t>Sample</a:t>
                </a:r>
                <a:r>
                  <a:rPr lang="en-US" sz="2400" dirty="0"/>
                  <a:t> data and compute the test statistic.</a:t>
                </a:r>
              </a:p>
              <a:p>
                <a:pPr marL="457200" indent="-457200">
                  <a:buFont typeface="+mj-lt"/>
                  <a:buAutoNum type="arabicPeriod"/>
                </a:pPr>
                <a:r>
                  <a:rPr lang="en-US" sz="2400" dirty="0"/>
                  <a:t>Use the value of the test statistic to either </a:t>
                </a:r>
                <a:r>
                  <a:rPr lang="en-US" sz="2400" b="1" dirty="0"/>
                  <a:t>reject</a:t>
                </a:r>
                <a:r>
                  <a:rPr lang="en-US" sz="2400" dirty="0"/>
                  <a:t> or </a:t>
                </a:r>
                <a:r>
                  <a:rPr lang="en-US" sz="2400" b="1" dirty="0"/>
                  <a:t>not reject</a:t>
                </a:r>
                <a:r>
                  <a:rPr lang="en-US" sz="2400" dirty="0"/>
                  <a:t> the null hypothesis.</a:t>
                </a:r>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xfrm>
                <a:off x="833415" y="1058824"/>
                <a:ext cx="10327008" cy="5012192"/>
              </a:xfrm>
              <a:blipFill rotWithShape="0">
                <a:blip r:embed="rId2"/>
                <a:stretch>
                  <a:fillRect l="-945" t="-973" r="-1594"/>
                </a:stretch>
              </a:blipFill>
              <a:effectLst/>
            </p:spPr>
            <p:txBody>
              <a:bodyPr/>
              <a:lstStyle/>
              <a:p>
                <a:r>
                  <a:rPr lang="en-US">
                    <a:noFill/>
                  </a:rPr>
                  <a:t> </a:t>
                </a:r>
              </a:p>
            </p:txBody>
          </p:sp>
        </mc:Fallback>
      </mc:AlternateContent>
    </p:spTree>
    <p:extLst>
      <p:ext uri="{BB962C8B-B14F-4D97-AF65-F5344CB8AC3E}">
        <p14:creationId xmlns:p14="http://schemas.microsoft.com/office/powerpoint/2010/main" val="459683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230368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983807"/>
                <a:ext cx="10567852" cy="5426101"/>
              </a:xfrm>
              <a:prstGeom prst="rect">
                <a:avLst/>
              </a:prstGeom>
              <a:noFill/>
            </p:spPr>
            <p:txBody>
              <a:bodyPr wrap="square" rtlCol="0">
                <a:spAutoFit/>
              </a:bodyPr>
              <a:lstStyle/>
              <a:p>
                <a:pPr>
                  <a:spcAft>
                    <a:spcPts val="1200"/>
                  </a:spcAft>
                </a:pPr>
                <a:r>
                  <a:rPr lang="en-US" sz="2400" b="1" dirty="0">
                    <a:solidFill>
                      <a:schemeClr val="tx1">
                        <a:lumMod val="75000"/>
                        <a:lumOff val="25000"/>
                      </a:schemeClr>
                    </a:solidFill>
                    <a:latin typeface="Karla" charset="0"/>
                    <a:ea typeface="Karla" charset="0"/>
                    <a:cs typeface="Karla" charset="0"/>
                  </a:rPr>
                  <a:t>1. State Hypothesis:</a:t>
                </a:r>
              </a:p>
              <a:p>
                <a:pPr lvl="1">
                  <a:spcAft>
                    <a:spcPts val="1200"/>
                  </a:spcAft>
                </a:pPr>
                <a:r>
                  <a:rPr lang="en-US" sz="2400" b="1" dirty="0">
                    <a:solidFill>
                      <a:srgbClr val="C00000"/>
                    </a:solidFill>
                    <a:latin typeface="Karla" charset="0"/>
                    <a:ea typeface="Karla" charset="0"/>
                    <a:cs typeface="Karla" charset="0"/>
                  </a:rPr>
                  <a:t>Null hypothesis:  </a:t>
                </a:r>
              </a:p>
              <a:p>
                <a:pPr lvl="1">
                  <a:spcAft>
                    <a:spcPts val="1200"/>
                  </a:spcAft>
                </a:pP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0</m:t>
                        </m:r>
                      </m:sub>
                    </m:sSub>
                  </m:oMath>
                </a14:m>
                <a:r>
                  <a:rPr lang="en-US" sz="2400" dirty="0">
                    <a:solidFill>
                      <a:schemeClr val="tx1">
                        <a:lumMod val="75000"/>
                        <a:lumOff val="25000"/>
                      </a:schemeClr>
                    </a:solidFill>
                    <a:latin typeface="Karla" charset="0"/>
                    <a:ea typeface="Karla" charset="0"/>
                    <a:cs typeface="Karla" charset="0"/>
                  </a:rPr>
                  <a:t>: There is no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lvl="1">
                  <a:spcAft>
                    <a:spcPts val="1200"/>
                  </a:spcAft>
                </a:pPr>
                <a:r>
                  <a:rPr lang="en-US" sz="2400" b="1" dirty="0">
                    <a:solidFill>
                      <a:srgbClr val="C00000"/>
                    </a:solidFill>
                    <a:latin typeface="Karla" charset="0"/>
                    <a:ea typeface="Karla" charset="0"/>
                    <a:cs typeface="Karla" charset="0"/>
                  </a:rPr>
                  <a:t>The alternative:</a:t>
                </a:r>
              </a:p>
              <a:p>
                <a:pPr lvl="1">
                  <a:spcAft>
                    <a:spcPts val="1200"/>
                  </a:spcAft>
                </a:pPr>
                <a:r>
                  <a:rPr lang="en-US" sz="2400" b="1"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ea typeface="Karla" charset="0"/>
                    <a:cs typeface="Karla" charset="0"/>
                  </a:rPr>
                  <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i="1">
                            <a:solidFill>
                              <a:schemeClr val="tx1">
                                <a:lumMod val="75000"/>
                                <a:lumOff val="25000"/>
                              </a:schemeClr>
                            </a:solidFill>
                            <a:latin typeface="Cambria Math" charset="0"/>
                            <a:ea typeface="Karla" charset="0"/>
                            <a:cs typeface="Karla" charset="0"/>
                          </a:rPr>
                          <m:t>𝐻</m:t>
                        </m:r>
                      </m:e>
                      <m:sub>
                        <m:r>
                          <a:rPr lang="en-US" sz="2400" b="0" i="1" smtClean="0">
                            <a:solidFill>
                              <a:schemeClr val="tx1">
                                <a:lumMod val="75000"/>
                                <a:lumOff val="25000"/>
                              </a:schemeClr>
                            </a:solidFill>
                            <a:latin typeface="Cambria Math" charset="0"/>
                            <a:ea typeface="Karla" charset="0"/>
                            <a:cs typeface="Karla" charset="0"/>
                          </a:rPr>
                          <m:t>𝑎</m:t>
                        </m:r>
                      </m:sub>
                    </m:sSub>
                  </m:oMath>
                </a14:m>
                <a:r>
                  <a:rPr lang="en-US" sz="2400" dirty="0">
                    <a:solidFill>
                      <a:schemeClr val="tx1">
                        <a:lumMod val="75000"/>
                        <a:lumOff val="25000"/>
                      </a:schemeClr>
                    </a:solidFill>
                    <a:latin typeface="Karla" charset="0"/>
                    <a:ea typeface="Karla" charset="0"/>
                    <a:cs typeface="Karla" charset="0"/>
                  </a:rPr>
                  <a:t>: There is some relation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2:  </a:t>
                </a:r>
                <a:r>
                  <a:rPr lang="en-US" sz="2400" b="1" dirty="0">
                    <a:solidFill>
                      <a:schemeClr val="tx1">
                        <a:lumMod val="75000"/>
                        <a:lumOff val="25000"/>
                      </a:schemeClr>
                    </a:solidFill>
                    <a:latin typeface="Karla" charset="0"/>
                    <a:ea typeface="Karla" charset="0"/>
                    <a:cs typeface="Karla" charset="0"/>
                  </a:rPr>
                  <a:t>Choose test statistics</a:t>
                </a:r>
              </a:p>
              <a:p>
                <a:pPr marL="457200">
                  <a:spcAft>
                    <a:spcPts val="1200"/>
                  </a:spcAft>
                </a:pPr>
                <a:r>
                  <a:rPr lang="en-US" sz="2400" dirty="0">
                    <a:solidFill>
                      <a:schemeClr val="tx1">
                        <a:lumMod val="75000"/>
                        <a:lumOff val="25000"/>
                      </a:schemeClr>
                    </a:solidFill>
                    <a:latin typeface="Karla" charset="0"/>
                    <a:ea typeface="Karla" charset="0"/>
                    <a:cs typeface="Karla" charset="0"/>
                  </a:rPr>
                  <a:t>To test the null hypothesis, we need to determine whether, our estimate for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sufficiently far from zero that we can be confident that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is non-zero. We use the following test statistic: </a:t>
                </a: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812074" y="983807"/>
                <a:ext cx="10567852" cy="5426101"/>
              </a:xfrm>
              <a:prstGeom prst="rect">
                <a:avLst/>
              </a:prstGeom>
              <a:blipFill rotWithShape="0">
                <a:blip r:embed="rId3"/>
                <a:stretch>
                  <a:fillRect l="-865" t="-899"/>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925310" y="5404068"/>
            <a:ext cx="1849120" cy="1005840"/>
          </a:xfrm>
          <a:prstGeom prst="rect">
            <a:avLst/>
          </a:prstGeom>
        </p:spPr>
      </p:pic>
    </p:spTree>
    <p:extLst>
      <p:ext uri="{BB962C8B-B14F-4D97-AF65-F5344CB8AC3E}">
        <p14:creationId xmlns:p14="http://schemas.microsoft.com/office/powerpoint/2010/main" val="14054525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mc:AlternateContent xmlns:mc="http://schemas.openxmlformats.org/markup-compatibility/2006" xmlns:a14="http://schemas.microsoft.com/office/drawing/2010/main">
        <mc:Choice Requires="a14">
          <p:sp>
            <p:nvSpPr>
              <p:cNvPr id="6" name="TextBox 5"/>
              <p:cNvSpPr txBox="1"/>
              <p:nvPr/>
            </p:nvSpPr>
            <p:spPr>
              <a:xfrm>
                <a:off x="812074" y="1308046"/>
                <a:ext cx="10567852" cy="4748992"/>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3. </a:t>
                </a:r>
                <a:r>
                  <a:rPr lang="en-US" sz="2400" b="1" dirty="0">
                    <a:solidFill>
                      <a:schemeClr val="tx1">
                        <a:lumMod val="75000"/>
                        <a:lumOff val="25000"/>
                      </a:schemeClr>
                    </a:solidFill>
                    <a:latin typeface="Karla" charset="0"/>
                    <a:ea typeface="Karla" charset="0"/>
                    <a:cs typeface="Karla" charset="0"/>
                  </a:rPr>
                  <a:t>Sample</a:t>
                </a:r>
                <a:r>
                  <a:rPr lang="en-US" sz="2400" dirty="0">
                    <a:solidFill>
                      <a:schemeClr val="tx1">
                        <a:lumMod val="75000"/>
                        <a:lumOff val="25000"/>
                      </a:schemeClr>
                    </a:solidFill>
                    <a:latin typeface="Karla" charset="0"/>
                    <a:ea typeface="Karla" charset="0"/>
                    <a:cs typeface="Karla" charset="0"/>
                  </a:rPr>
                  <a:t>: </a:t>
                </a:r>
              </a:p>
              <a:p>
                <a:pPr>
                  <a:spcAft>
                    <a:spcPts val="1200"/>
                  </a:spcAft>
                </a:pPr>
                <a:r>
                  <a:rPr lang="en-US" sz="2400" dirty="0">
                    <a:solidFill>
                      <a:schemeClr val="tx1">
                        <a:lumMod val="75000"/>
                        <a:lumOff val="25000"/>
                      </a:schemeClr>
                    </a:solidFill>
                    <a:latin typeface="Karla" charset="0"/>
                    <a:ea typeface="Karla" charset="0"/>
                    <a:cs typeface="Karla" charset="0"/>
                  </a:rPr>
                  <a:t>	Using bootstrap we can estimate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a:solidFill>
                          <a:schemeClr val="tx1">
                            <a:lumMod val="75000"/>
                            <a:lumOff val="25000"/>
                          </a:schemeClr>
                        </a:solidFill>
                        <a:latin typeface="Cambria Math"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a:p>
                <a:pPr>
                  <a:spcAft>
                    <a:spcPts val="1200"/>
                  </a:spcAft>
                </a:pPr>
                <a:endParaRPr lang="en-US" sz="2400" dirty="0">
                  <a:solidFill>
                    <a:schemeClr val="tx1">
                      <a:lumMod val="75000"/>
                      <a:lumOff val="25000"/>
                    </a:schemeClr>
                  </a:solidFill>
                  <a:latin typeface="Karla" charset="0"/>
                  <a:ea typeface="Karla" charset="0"/>
                  <a:cs typeface="Karla" charset="0"/>
                </a:endParaRPr>
              </a:p>
              <a:p>
                <a:pPr>
                  <a:spcAft>
                    <a:spcPts val="1200"/>
                  </a:spcAft>
                </a:pPr>
                <a:r>
                  <a:rPr lang="en-US" sz="2400" dirty="0">
                    <a:solidFill>
                      <a:schemeClr val="tx1">
                        <a:lumMod val="75000"/>
                        <a:lumOff val="25000"/>
                      </a:schemeClr>
                    </a:solidFill>
                    <a:latin typeface="Karla" charset="0"/>
                    <a:ea typeface="Karla" charset="0"/>
                    <a:cs typeface="Karla" charset="0"/>
                  </a:rPr>
                  <a:t>4. </a:t>
                </a:r>
                <a:r>
                  <a:rPr lang="en-US" sz="2400" b="1" dirty="0">
                    <a:solidFill>
                      <a:schemeClr val="tx1">
                        <a:lumMod val="75000"/>
                        <a:lumOff val="25000"/>
                      </a:schemeClr>
                    </a:solidFill>
                    <a:latin typeface="Karla" charset="0"/>
                    <a:ea typeface="Karla" charset="0"/>
                    <a:cs typeface="Karla" charset="0"/>
                  </a:rPr>
                  <a:t>Reject or not reject the hypothesis:  </a:t>
                </a:r>
              </a:p>
              <a:p>
                <a:pPr>
                  <a:spcAft>
                    <a:spcPts val="1200"/>
                  </a:spcAft>
                </a:pPr>
                <a:r>
                  <a:rPr lang="en-US" sz="2400" dirty="0">
                    <a:solidFill>
                      <a:schemeClr val="tx1">
                        <a:lumMod val="75000"/>
                        <a:lumOff val="25000"/>
                      </a:schemeClr>
                    </a:solidFill>
                    <a:latin typeface="Karla" charset="0"/>
                    <a:ea typeface="Karla" charset="0"/>
                    <a:cs typeface="Karla" charset="0"/>
                  </a:rPr>
                  <a:t>If there is really no relationship between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Y</a:t>
                </a:r>
                <a:r>
                  <a:rPr lang="en-US" sz="2400" dirty="0">
                    <a:solidFill>
                      <a:schemeClr val="tx1">
                        <a:lumMod val="75000"/>
                        <a:lumOff val="25000"/>
                      </a:schemeClr>
                    </a:solidFill>
                    <a:latin typeface="Karla" charset="0"/>
                    <a:ea typeface="Karla" charset="0"/>
                    <a:cs typeface="Karla" charset="0"/>
                  </a:rPr>
                  <a:t> , then we expect that will have a </a:t>
                </a:r>
                <a:r>
                  <a:rPr lang="en-US" sz="2400" i="1" dirty="0">
                    <a:solidFill>
                      <a:schemeClr val="tx1">
                        <a:lumMod val="75000"/>
                        <a:lumOff val="25000"/>
                      </a:schemeClr>
                    </a:solidFill>
                    <a:latin typeface="Karla" charset="0"/>
                    <a:ea typeface="Karla" charset="0"/>
                    <a:cs typeface="Karla" charset="0"/>
                  </a:rPr>
                  <a:t>t-distribution with n-2 degrees </a:t>
                </a:r>
                <a:r>
                  <a:rPr lang="en-US" sz="2400" dirty="0">
                    <a:solidFill>
                      <a:schemeClr val="tx1">
                        <a:lumMod val="75000"/>
                        <a:lumOff val="25000"/>
                      </a:schemeClr>
                    </a:solidFill>
                    <a:latin typeface="Karla" charset="0"/>
                    <a:ea typeface="Karla" charset="0"/>
                    <a:cs typeface="Karla" charset="0"/>
                  </a:rPr>
                  <a:t>of freedom. </a:t>
                </a:r>
              </a:p>
              <a:p>
                <a:pPr>
                  <a:spcAft>
                    <a:spcPts val="1200"/>
                  </a:spcAft>
                </a:pPr>
                <a:r>
                  <a:rPr lang="en-US" sz="2400" dirty="0">
                    <a:solidFill>
                      <a:schemeClr val="tx1">
                        <a:lumMod val="75000"/>
                        <a:lumOff val="25000"/>
                      </a:schemeClr>
                    </a:solidFill>
                    <a:latin typeface="Karla" charset="0"/>
                    <a:ea typeface="Karla" charset="0"/>
                    <a:cs typeface="Karla" charset="0"/>
                  </a:rPr>
                  <a:t>To compute the probability of observing any value equal to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𝑡</m:t>
                    </m:r>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or larger, assuming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i="1">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=0</m:t>
                    </m:r>
                  </m:oMath>
                </a14:m>
                <a:r>
                  <a:rPr lang="en-US" sz="2400" dirty="0">
                    <a:solidFill>
                      <a:schemeClr val="tx1">
                        <a:lumMod val="75000"/>
                        <a:lumOff val="25000"/>
                      </a:schemeClr>
                    </a:solidFill>
                    <a:latin typeface="Karla" charset="0"/>
                    <a:ea typeface="Karla" charset="0"/>
                    <a:cs typeface="Karla" charset="0"/>
                  </a:rPr>
                  <a:t> is easy. We call this probability the p-value. </a:t>
                </a:r>
              </a:p>
              <a:p>
                <a:pPr lvl="1">
                  <a:spcAft>
                    <a:spcPts val="1200"/>
                  </a:spcAft>
                </a:pPr>
                <a:r>
                  <a:rPr lang="en-US" sz="2400" i="1" dirty="0">
                    <a:solidFill>
                      <a:schemeClr val="tx1">
                        <a:lumMod val="75000"/>
                        <a:lumOff val="25000"/>
                      </a:schemeClr>
                    </a:solidFill>
                    <a:latin typeface="Karla" charset="0"/>
                    <a:ea typeface="Karla" charset="0"/>
                    <a:cs typeface="Karla" charset="0"/>
                  </a:rPr>
                  <a:t>a small p-value indicates that it is unlikely to observe such a substantial association between the predictor and the response due to chance</a:t>
                </a:r>
              </a:p>
            </p:txBody>
          </p:sp>
        </mc:Choice>
        <mc:Fallback xmlns="">
          <p:sp>
            <p:nvSpPr>
              <p:cNvPr id="6" name="TextBox 5"/>
              <p:cNvSpPr txBox="1">
                <a:spLocks noRot="1" noChangeAspect="1" noMove="1" noResize="1" noEditPoints="1" noAdjustHandles="1" noChangeArrowheads="1" noChangeShapeType="1" noTextEdit="1"/>
              </p:cNvSpPr>
              <p:nvPr/>
            </p:nvSpPr>
            <p:spPr>
              <a:xfrm>
                <a:off x="812074" y="1308046"/>
                <a:ext cx="10567852" cy="4748992"/>
              </a:xfrm>
              <a:prstGeom prst="rect">
                <a:avLst/>
              </a:prstGeom>
              <a:blipFill rotWithShape="0">
                <a:blip r:embed="rId3"/>
                <a:stretch>
                  <a:fillRect l="-865" t="-1027" b="-2054"/>
                </a:stretch>
              </a:blipFill>
            </p:spPr>
            <p:txBody>
              <a:bodyPr/>
              <a:lstStyle/>
              <a:p>
                <a:r>
                  <a:rPr lang="en-US">
                    <a:noFill/>
                  </a:rPr>
                  <a:t> </a:t>
                </a:r>
              </a:p>
            </p:txBody>
          </p:sp>
        </mc:Fallback>
      </mc:AlternateContent>
    </p:spTree>
    <p:extLst>
      <p:ext uri="{BB962C8B-B14F-4D97-AF65-F5344CB8AC3E}">
        <p14:creationId xmlns:p14="http://schemas.microsoft.com/office/powerpoint/2010/main" val="11982175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6" name="TextBox 5"/>
          <p:cNvSpPr txBox="1"/>
          <p:nvPr/>
        </p:nvSpPr>
        <p:spPr>
          <a:xfrm>
            <a:off x="812074" y="1308046"/>
            <a:ext cx="10567852" cy="984885"/>
          </a:xfrm>
          <a:prstGeom prst="rect">
            <a:avLst/>
          </a:prstGeom>
          <a:noFill/>
        </p:spPr>
        <p:txBody>
          <a:bodyPr wrap="square" rtlCol="0">
            <a:spAutoFit/>
          </a:bodyPr>
          <a:lstStyle/>
          <a:p>
            <a:pPr>
              <a:spcAft>
                <a:spcPts val="1200"/>
              </a:spcAft>
            </a:pPr>
            <a:r>
              <a:rPr lang="en-US" sz="2400" dirty="0">
                <a:solidFill>
                  <a:schemeClr val="tx1">
                    <a:lumMod val="75000"/>
                    <a:lumOff val="25000"/>
                  </a:schemeClr>
                </a:solidFill>
                <a:latin typeface="Karla" charset="0"/>
                <a:ea typeface="Karla" charset="0"/>
                <a:cs typeface="Karla" charset="0"/>
              </a:rPr>
              <a:t>P-values for all three predictors </a:t>
            </a:r>
            <a:r>
              <a:rPr lang="en-US" sz="2400">
                <a:solidFill>
                  <a:schemeClr val="tx1">
                    <a:lumMod val="75000"/>
                    <a:lumOff val="25000"/>
                  </a:schemeClr>
                </a:solidFill>
                <a:latin typeface="Karla" charset="0"/>
                <a:ea typeface="Karla" charset="0"/>
                <a:cs typeface="Karla" charset="0"/>
              </a:rPr>
              <a:t>done independently</a:t>
            </a:r>
          </a:p>
          <a:p>
            <a:pPr>
              <a:spcAft>
                <a:spcPts val="1200"/>
              </a:spcAft>
            </a:pPr>
            <a:r>
              <a:rPr lang="en-US" sz="240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21394814"/>
                  </p:ext>
                </p:extLst>
              </p:nvPr>
            </p:nvGraphicFramePr>
            <p:xfrm>
              <a:off x="1912077" y="3031392"/>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3"/>
                          <a:stretch>
                            <a:fillRect l="-100450" t="-7576" r="-100901" b="-207576"/>
                          </a:stretch>
                        </a:blipFill>
                      </a:tcPr>
                    </a:tc>
                    <a:tc>
                      <a:txBody>
                        <a:bodyPr/>
                        <a:lstStyle/>
                        <a:p>
                          <a:endParaRPr lang="en-US"/>
                        </a:p>
                      </a:txBody>
                      <a:tcPr>
                        <a:blipFill rotWithShape="0">
                          <a:blip r:embed="rId3"/>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630805925"/>
                  </p:ext>
                </p:extLst>
              </p:nvPr>
            </p:nvGraphicFramePr>
            <p:xfrm>
              <a:off x="1912078" y="1800488"/>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4"/>
                          <a:stretch>
                            <a:fillRect l="-100450" t="-7576" r="-100901" b="-207576"/>
                          </a:stretch>
                        </a:blipFill>
                      </a:tcPr>
                    </a:tc>
                    <a:tc>
                      <a:txBody>
                        <a:bodyPr/>
                        <a:lstStyle/>
                        <a:p>
                          <a:endParaRPr lang="en-US"/>
                        </a:p>
                      </a:txBody>
                      <a:tcPr>
                        <a:blipFill rotWithShape="0">
                          <a:blip r:embed="rId4"/>
                          <a:stretch>
                            <a:fillRect l="-200000" t="-7576" r="-674" b="-207576"/>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r>
                            <a:rPr lang="en-US" dirty="0"/>
                            <a:t>Method</a:t>
                          </a:r>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a:latin typeface="Cambria Math" charset="0"/>
                                          </a:rPr>
                                          <m:t>0</m:t>
                                        </m:r>
                                      </m:sub>
                                    </m:sSub>
                                  </m:e>
                                </m:d>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mtClean="0">
                                    <a:latin typeface="Cambria Math" charset="0"/>
                                  </a:rPr>
                                  <m:t>𝑆𝐸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a:latin typeface="Cambria Math" charset="0"/>
                                              </a:rPr>
                                              <m:t>𝛽</m:t>
                                            </m:r>
                                          </m:e>
                                        </m:acc>
                                      </m:e>
                                      <m:sub>
                                        <m:r>
                                          <a:rPr lang="en-US" smtClean="0">
                                            <a:latin typeface="Cambria Math" charset="0"/>
                                          </a:rPr>
                                          <m:t>𝟏</m:t>
                                        </m:r>
                                      </m:sub>
                                    </m:sSub>
                                  </m:e>
                                </m:d>
                              </m:oMath>
                            </m:oMathPara>
                          </a14:m>
                          <a:endParaRPr lang="en-US" dirty="0"/>
                        </a:p>
                      </a:txBody>
                      <a:tcPr/>
                    </a:tc>
                    <a:extLst>
                      <a:ext uri="{0D108BD9-81ED-4DB2-BD59-A6C34878D82A}">
                        <a16:rowId xmlns:a16="http://schemas.microsoft.com/office/drawing/2014/main" val="10000"/>
                      </a:ext>
                    </a:extLst>
                  </a:tr>
                  <a:tr h="370840">
                    <a:tc>
                      <a:txBody>
                        <a:bodyPr/>
                        <a:lstStyle/>
                        <a:p>
                          <a:r>
                            <a:rPr lang="en-US" dirty="0"/>
                            <a:t>Analytic Formula</a:t>
                          </a:r>
                        </a:p>
                      </a:txBody>
                      <a:tcPr/>
                    </a:tc>
                    <a:tc>
                      <a:txBody>
                        <a:bodyPr/>
                        <a:lstStyle/>
                        <a:p>
                          <a:pPr algn="ctr"/>
                          <a:r>
                            <a:rPr lang="nb-NO" dirty="0"/>
                            <a:t>0.353</a:t>
                          </a:r>
                          <a:endParaRPr lang="en-US" dirty="0"/>
                        </a:p>
                      </a:txBody>
                      <a:tcPr/>
                    </a:tc>
                    <a:tc>
                      <a:txBody>
                        <a:bodyPr/>
                        <a:lstStyle/>
                        <a:p>
                          <a:pPr algn="ctr"/>
                          <a:r>
                            <a:rPr lang="nb-NO" dirty="0"/>
                            <a:t>0.0023</a:t>
                          </a:r>
                          <a:endParaRPr lang="en-US" dirty="0"/>
                        </a:p>
                      </a:txBody>
                      <a:tcPr/>
                    </a:tc>
                    <a:extLst>
                      <a:ext uri="{0D108BD9-81ED-4DB2-BD59-A6C34878D82A}">
                        <a16:rowId xmlns:a16="http://schemas.microsoft.com/office/drawing/2014/main" val="10001"/>
                      </a:ext>
                    </a:extLst>
                  </a:tr>
                  <a:tr h="337473">
                    <a:tc>
                      <a:txBody>
                        <a:bodyPr/>
                        <a:lstStyle/>
                        <a:p>
                          <a:r>
                            <a:rPr lang="en-US" dirty="0"/>
                            <a:t>Bootstrap</a:t>
                          </a:r>
                        </a:p>
                      </a:txBody>
                      <a:tcPr/>
                    </a:tc>
                    <a:tc>
                      <a:txBody>
                        <a:bodyPr/>
                        <a:lstStyle/>
                        <a:p>
                          <a:pPr algn="ctr"/>
                          <a:r>
                            <a:rPr lang="nb-NO" dirty="0"/>
                            <a:t>0.328</a:t>
                          </a:r>
                          <a:endParaRPr lang="en-US" dirty="0"/>
                        </a:p>
                      </a:txBody>
                      <a:tcPr/>
                    </a:tc>
                    <a:tc>
                      <a:txBody>
                        <a:bodyPr/>
                        <a:lstStyle/>
                        <a:p>
                          <a:pPr algn="ctr"/>
                          <a:r>
                            <a:rPr lang="nb-NO" dirty="0"/>
                            <a:t>0.0028</a:t>
                          </a:r>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569663537"/>
                  </p:ext>
                </p:extLst>
              </p:nvPr>
            </p:nvGraphicFramePr>
            <p:xfrm>
              <a:off x="1912077" y="4339480"/>
              <a:ext cx="8127999" cy="1139254"/>
            </p:xfrm>
            <a:graphic>
              <a:graphicData uri="http://schemas.openxmlformats.org/drawingml/2006/table">
                <a:tbl>
                  <a:tblPr firstRow="1" bandRow="1">
                    <a:tableStyleId>{793D81CF-94F2-401A-BA57-92F5A7B2D0C5}</a:tableStyleId>
                  </a:tblPr>
                  <a:tblGrid>
                    <a:gridCol w="2709333"/>
                    <a:gridCol w="2709333"/>
                    <a:gridCol w="2709333"/>
                  </a:tblGrid>
                  <a:tr h="402654">
                    <a:tc>
                      <a:txBody>
                        <a:bodyPr/>
                        <a:lstStyle/>
                        <a:p>
                          <a:r>
                            <a:rPr lang="en-US" dirty="0" smtClean="0"/>
                            <a:t>Method</a:t>
                          </a:r>
                          <a:endParaRPr lang="en-US" dirty="0"/>
                        </a:p>
                      </a:txBody>
                      <a:tcPr/>
                    </a:tc>
                    <a:tc>
                      <a:txBody>
                        <a:bodyPr/>
                        <a:lstStyle/>
                        <a:p>
                          <a:endParaRPr lang="en-US"/>
                        </a:p>
                      </a:txBody>
                      <a:tcPr>
                        <a:blipFill rotWithShape="0">
                          <a:blip r:embed="rId5"/>
                          <a:stretch>
                            <a:fillRect l="-100450" t="-7576" r="-100901" b="-209091"/>
                          </a:stretch>
                        </a:blipFill>
                      </a:tcPr>
                    </a:tc>
                    <a:tc>
                      <a:txBody>
                        <a:bodyPr/>
                        <a:lstStyle/>
                        <a:p>
                          <a:endParaRPr lang="en-US"/>
                        </a:p>
                      </a:txBody>
                      <a:tcPr>
                        <a:blipFill rotWithShape="0">
                          <a:blip r:embed="rId5"/>
                          <a:stretch>
                            <a:fillRect l="-200000" t="-7576" r="-674" b="-209091"/>
                          </a:stretch>
                        </a:blipFill>
                      </a:tcPr>
                    </a:tc>
                  </a:tr>
                  <a:tr h="370840">
                    <a:tc>
                      <a:txBody>
                        <a:bodyPr/>
                        <a:lstStyle/>
                        <a:p>
                          <a:r>
                            <a:rPr lang="en-US" dirty="0" smtClean="0"/>
                            <a:t>Analytic Formula</a:t>
                          </a:r>
                          <a:endParaRPr lang="en-US" dirty="0"/>
                        </a:p>
                      </a:txBody>
                      <a:tcPr/>
                    </a:tc>
                    <a:tc>
                      <a:txBody>
                        <a:bodyPr/>
                        <a:lstStyle/>
                        <a:p>
                          <a:pPr algn="ctr"/>
                          <a:r>
                            <a:rPr lang="nb-NO" dirty="0" smtClean="0"/>
                            <a:t>0.353</a:t>
                          </a:r>
                          <a:endParaRPr lang="en-US" dirty="0"/>
                        </a:p>
                      </a:txBody>
                      <a:tcPr/>
                    </a:tc>
                    <a:tc>
                      <a:txBody>
                        <a:bodyPr/>
                        <a:lstStyle/>
                        <a:p>
                          <a:pPr algn="ctr"/>
                          <a:r>
                            <a:rPr lang="nb-NO" dirty="0" smtClean="0"/>
                            <a:t>0.0023</a:t>
                          </a:r>
                          <a:endParaRPr lang="en-US" dirty="0"/>
                        </a:p>
                      </a:txBody>
                      <a:tcPr/>
                    </a:tc>
                  </a:tr>
                  <a:tr h="365760">
                    <a:tc>
                      <a:txBody>
                        <a:bodyPr/>
                        <a:lstStyle/>
                        <a:p>
                          <a:r>
                            <a:rPr lang="en-US" dirty="0" smtClean="0"/>
                            <a:t>Bootstrap</a:t>
                          </a:r>
                          <a:endParaRPr lang="en-US" dirty="0"/>
                        </a:p>
                      </a:txBody>
                      <a:tcPr/>
                    </a:tc>
                    <a:tc>
                      <a:txBody>
                        <a:bodyPr/>
                        <a:lstStyle/>
                        <a:p>
                          <a:pPr algn="ctr"/>
                          <a:r>
                            <a:rPr lang="nb-NO" dirty="0" smtClean="0"/>
                            <a:t>0.328</a:t>
                          </a:r>
                          <a:endParaRPr lang="en-US" dirty="0"/>
                        </a:p>
                      </a:txBody>
                      <a:tcPr/>
                    </a:tc>
                    <a:tc>
                      <a:txBody>
                        <a:bodyPr/>
                        <a:lstStyle/>
                        <a:p>
                          <a:pPr algn="ctr"/>
                          <a:r>
                            <a:rPr lang="nb-NO" dirty="0" smtClean="0"/>
                            <a:t>0.0028</a:t>
                          </a:r>
                          <a:endParaRPr lang="en-US" dirty="0"/>
                        </a:p>
                      </a:txBody>
                      <a:tcPr/>
                    </a:tc>
                  </a:tr>
                </a:tbl>
              </a:graphicData>
            </a:graphic>
          </p:graphicFrame>
        </mc:Fallback>
      </mc:AlternateContent>
    </p:spTree>
    <p:extLst>
      <p:ext uri="{BB962C8B-B14F-4D97-AF65-F5344CB8AC3E}">
        <p14:creationId xmlns:p14="http://schemas.microsoft.com/office/powerpoint/2010/main" val="17026194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112</a:t>
            </a:fld>
            <a:endParaRPr lang="en-US"/>
          </a:p>
        </p:txBody>
      </p:sp>
      <p:sp>
        <p:nvSpPr>
          <p:cNvPr id="5" name="Rectangle 4"/>
          <p:cNvSpPr/>
          <p:nvPr/>
        </p:nvSpPr>
        <p:spPr>
          <a:xfrm>
            <a:off x="660828" y="3677159"/>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92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2.22222E-6 L -0.00039 0.15903 " pathEditMode="relative" rAng="0" ptsTypes="AA">
                                      <p:cBhvr>
                                        <p:cTn id="6" dur="2000" fill="hold"/>
                                        <p:tgtEl>
                                          <p:spTgt spid="5"/>
                                        </p:tgtEl>
                                        <p:attrNameLst>
                                          <p:attrName>ppt_x</p:attrName>
                                          <p:attrName>ppt_y</p:attrName>
                                        </p:attrNameLst>
                                      </p:cBhvr>
                                      <p:rCtr x="-156" y="7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113</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a:t>
                </a:r>
                <a14:m>
                  <m:oMath xmlns:m="http://schemas.openxmlformats.org/officeDocument/2006/math">
                    <m:r>
                      <a:rPr lang="en-US" sz="2400" b="0" i="1" smtClean="0">
                        <a:latin typeface="Cambria Math" charset="0"/>
                      </a:rPr>
                      <m:t>𝛽</m:t>
                    </m:r>
                  </m:oMath>
                </a14:m>
                <a:r>
                  <a:rPr lang="en-US" sz="2400" dirty="0"/>
                  <a:t> we can make a prediction.</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6061" r="-974" b="-1969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221289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114</a:t>
            </a:fld>
            <a:endParaRPr lang="en-US"/>
          </a:p>
        </p:txBody>
      </p:sp>
      <p:sp>
        <p:nvSpPr>
          <p:cNvPr id="9"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predictions given the fitted </a:t>
            </a:r>
            <a:r>
              <a:rPr lang="en-US" sz="2400" dirty="0" err="1"/>
              <a:t>coefficioents</a:t>
            </a:r>
            <a:r>
              <a:rPr lang="en-US" sz="2400" dirty="0"/>
              <a:t> for a given subsample</a:t>
            </a:r>
          </a:p>
        </p:txBody>
      </p:sp>
    </p:spTree>
    <p:extLst>
      <p:ext uri="{BB962C8B-B14F-4D97-AF65-F5344CB8AC3E}">
        <p14:creationId xmlns:p14="http://schemas.microsoft.com/office/powerpoint/2010/main" val="19123786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115</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imaginable sub-sample. </a:t>
            </a:r>
          </a:p>
        </p:txBody>
      </p:sp>
    </p:spTree>
    <p:extLst>
      <p:ext uri="{BB962C8B-B14F-4D97-AF65-F5344CB8AC3E}">
        <p14:creationId xmlns:p14="http://schemas.microsoft.com/office/powerpoint/2010/main" val="19184909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5434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117</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8854915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118</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𝑦</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6107" r="-355" b="-2061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4066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Tree>
    <p:extLst>
      <p:ext uri="{BB962C8B-B14F-4D97-AF65-F5344CB8AC3E}">
        <p14:creationId xmlns:p14="http://schemas.microsoft.com/office/powerpoint/2010/main" val="13360653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119</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predictions,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oMath>
                </a14:m>
                <a:r>
                  <a:rPr lang="en-US" sz="2400" dirty="0"/>
                  <a:t> (shown with dotted line) and the 95% CI of those predictions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a:blip r:embed="rId4"/>
                <a:stretch>
                  <a:fillRect l="-886" t="-4688" b="-187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475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72175"/>
                  <a:gd name="adj2" fmla="val 6784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72175"/>
                  <a:gd name="adj2" fmla="val 67846"/>
                  <a:gd name="adj3" fmla="val 16667"/>
                </a:avLst>
              </a:prstGeom>
              <a:blipFill rotWithShape="0">
                <a:blip r:embed="rId3"/>
                <a:stretch>
                  <a:fillRect r="-265"/>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145458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195346"/>
              <a:gd name="adj2" fmla="val 150154"/>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here?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349292" y="216531"/>
            <a:ext cx="11493416" cy="767276"/>
          </a:xfrm>
          <a:prstGeom prst="rect">
            <a:avLst/>
          </a:prstGeom>
          <a:ln>
            <a:noFill/>
          </a:ln>
        </p:spPr>
        <p:txBody>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endParaRPr lang="en-US" dirty="0"/>
          </a:p>
        </p:txBody>
      </p:sp>
      <p:sp>
        <p:nvSpPr>
          <p:cNvPr id="5" name="Title 4"/>
          <p:cNvSpPr>
            <a:spLocks noGrp="1"/>
          </p:cNvSpPr>
          <p:nvPr>
            <p:ph type="title"/>
          </p:nvPr>
        </p:nvSpPr>
        <p:spPr/>
        <p:txBody>
          <a:bodyPr/>
          <a:lstStyle/>
          <a:p>
            <a:r>
              <a:rPr lang="en-US" dirty="0"/>
              <a:t>Statistical Model</a:t>
            </a:r>
          </a:p>
        </p:txBody>
      </p:sp>
      <p:sp>
        <p:nvSpPr>
          <p:cNvPr id="16" name="Slide Number Placeholder 3"/>
          <p:cNvSpPr>
            <a:spLocks noGrp="1"/>
          </p:cNvSpPr>
          <p:nvPr>
            <p:ph type="sldNum" sz="quarter" idx="12"/>
          </p:nvPr>
        </p:nvSpPr>
        <p:spPr>
          <a:xfrm>
            <a:off x="9136999" y="6387748"/>
            <a:ext cx="2844800" cy="365125"/>
          </a:xfrm>
        </p:spPr>
        <p:txBody>
          <a:bodyPr/>
          <a:lstStyle/>
          <a:p>
            <a:fld id="{81B7CCDB-6D39-0547-B7B3-C80E39D6513A}" type="slidenum">
              <a:rPr lang="en-US" smtClean="0"/>
              <a:t>15</a:t>
            </a:fld>
            <a:endParaRPr lang="en-US" dirty="0"/>
          </a:p>
        </p:txBody>
      </p:sp>
      <mc:AlternateContent xmlns:mc="http://schemas.openxmlformats.org/markup-compatibility/2006" xmlns:a14="http://schemas.microsoft.com/office/drawing/2010/main">
        <mc:Choice Requires="a14">
          <p:sp>
            <p:nvSpPr>
              <p:cNvPr id="17" name="TextBox 16"/>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2"/>
                <a:stretch>
                  <a:fillRect l="-1248" b="-7767"/>
                </a:stretch>
              </a:blipFill>
            </p:spPr>
            <p:txBody>
              <a:bodyPr/>
              <a:lstStyle/>
              <a:p>
                <a:r>
                  <a:rPr lang="en-US">
                    <a:noFill/>
                  </a:rPr>
                  <a:t> </a:t>
                </a:r>
              </a:p>
            </p:txBody>
          </p:sp>
        </mc:Fallback>
      </mc:AlternateContent>
      <p:cxnSp>
        <p:nvCxnSpPr>
          <p:cNvPr id="18" name="Straight Arrow Connector 17"/>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9" name="Left Brace 18"/>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nector 20"/>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 as close to the observed value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79964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A7CD571-42BC-1A40-8186-BC198F105BF9}"/>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9028" y="341342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97079" y="3091762"/>
            <a:ext cx="3898431" cy="1831009"/>
            <a:chOff x="7797079" y="3091762"/>
            <a:chExt cx="3898431" cy="1831009"/>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spTree>
    <p:extLst>
      <p:ext uri="{BB962C8B-B14F-4D97-AF65-F5344CB8AC3E}">
        <p14:creationId xmlns:p14="http://schemas.microsoft.com/office/powerpoint/2010/main" val="3775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a:xfrm>
            <a:off x="833415" y="1177758"/>
            <a:ext cx="4948549" cy="2529269"/>
          </a:xfrm>
          <a:noFill/>
          <a:ln w="12700">
            <a:solidFill>
              <a:schemeClr val="tx1">
                <a:lumMod val="75000"/>
                <a:lumOff val="25000"/>
              </a:schemeClr>
            </a:solidFill>
          </a:ln>
        </p:spPr>
        <p:txBody>
          <a:bodyPr/>
          <a:lstStyle/>
          <a:p>
            <a:pPr>
              <a:spcAft>
                <a:spcPts val="1200"/>
              </a:spcAft>
            </a:pPr>
            <a:r>
              <a:rPr lang="en-US" sz="2000" b="1" dirty="0"/>
              <a:t>Data</a:t>
            </a:r>
          </a:p>
          <a:p>
            <a:pPr>
              <a:spcAft>
                <a:spcPts val="1200"/>
              </a:spcAft>
            </a:pPr>
            <a:r>
              <a:rPr lang="en-US" sz="2000" b="1" dirty="0"/>
              <a:t>Statistical Modeling I </a:t>
            </a:r>
          </a:p>
          <a:p>
            <a:pPr>
              <a:spcAft>
                <a:spcPts val="1200"/>
              </a:spcAft>
            </a:pPr>
            <a:r>
              <a:rPr lang="en-US" sz="2000" dirty="0"/>
              <a:t>	k-Nearest Neighbors (</a:t>
            </a:r>
            <a:r>
              <a:rPr lang="en-US" sz="2000" dirty="0" err="1"/>
              <a:t>kNN</a:t>
            </a:r>
            <a:r>
              <a:rPr lang="en-US" sz="2000" dirty="0"/>
              <a:t>) </a:t>
            </a:r>
          </a:p>
          <a:p>
            <a:pPr>
              <a:spcAft>
                <a:spcPts val="1200"/>
              </a:spcAft>
            </a:pPr>
            <a:r>
              <a:rPr lang="en-US" sz="2000" b="1" dirty="0"/>
              <a:t>Statistical Modeling II</a:t>
            </a:r>
          </a:p>
          <a:p>
            <a:pPr>
              <a:spcAft>
                <a:spcPts val="1200"/>
              </a:spcAft>
            </a:pPr>
            <a:r>
              <a:rPr lang="en-US" sz="2000" dirty="0"/>
              <a:t>	Linear Regression </a:t>
            </a:r>
          </a:p>
          <a:p>
            <a:pPr>
              <a:spcAft>
                <a:spcPts val="1200"/>
              </a:spcAft>
            </a:pPr>
            <a:endParaRPr lang="en-US" sz="2000" b="1" dirty="0"/>
          </a:p>
          <a:p>
            <a:pPr>
              <a:spcAft>
                <a:spcPts val="1200"/>
              </a:spcAft>
            </a:pPr>
            <a:endParaRPr lang="en-US" sz="2000" dirty="0"/>
          </a:p>
          <a:p>
            <a:pPr>
              <a:spcAft>
                <a:spcPts val="1200"/>
              </a:spcAft>
            </a:pPr>
            <a:endParaRPr lang="en-US" sz="2000"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5999002" y="1177758"/>
                <a:ext cx="5142512" cy="4674402"/>
              </a:xfrm>
              <a:prstGeom prst="rect">
                <a:avLst/>
              </a:prstGeom>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r>
                  <a:rPr lang="en-US" sz="2000" b="1" dirty="0"/>
                  <a:t>Model Fitness </a:t>
                </a:r>
              </a:p>
              <a:p>
                <a:pPr>
                  <a:spcBef>
                    <a:spcPts val="0"/>
                  </a:spcBef>
                  <a:spcAft>
                    <a:spcPts val="1200"/>
                  </a:spcAft>
                </a:pPr>
                <a:r>
                  <a:rPr lang="en-US" sz="2000" dirty="0"/>
                  <a:t>	How does the model perform predicting? </a:t>
                </a:r>
                <a:endParaRPr lang="en-US" sz="2000" b="1" dirty="0"/>
              </a:p>
              <a:p>
                <a:pPr>
                  <a:spcBef>
                    <a:spcPts val="1872"/>
                  </a:spcBef>
                  <a:spcAft>
                    <a:spcPts val="1200"/>
                  </a:spcAft>
                </a:pPr>
                <a:r>
                  <a:rPr lang="en-US" sz="2000" b="1" dirty="0"/>
                  <a:t>Comparison of Two Models   </a:t>
                </a:r>
              </a:p>
              <a:p>
                <a:pPr>
                  <a:spcBef>
                    <a:spcPts val="0"/>
                  </a:spcBef>
                  <a:spcAft>
                    <a:spcPts val="1200"/>
                  </a:spcAft>
                </a:pPr>
                <a:r>
                  <a:rPr lang="en-US" sz="2000" dirty="0"/>
                  <a:t>	How do we choose from two different models?</a:t>
                </a:r>
              </a:p>
              <a:p>
                <a:pPr>
                  <a:spcBef>
                    <a:spcPts val="1872"/>
                  </a:spcBef>
                  <a:spcAft>
                    <a:spcPts val="1200"/>
                  </a:spcAft>
                </a:pPr>
                <a:r>
                  <a:rPr lang="en-US" sz="2000" b="1" dirty="0"/>
                  <a:t>Evaluating Significance of Predictors </a:t>
                </a:r>
              </a:p>
              <a:p>
                <a:pPr>
                  <a:spcBef>
                    <a:spcPts val="0"/>
                  </a:spcBef>
                  <a:spcAft>
                    <a:spcPts val="1200"/>
                  </a:spcAft>
                </a:pPr>
                <a:r>
                  <a:rPr lang="en-US" sz="2000" dirty="0"/>
                  <a:t>	Does the outcome depend on the predictors?</a:t>
                </a:r>
              </a:p>
              <a:p>
                <a:pPr>
                  <a:spcBef>
                    <a:spcPts val="672"/>
                  </a:spcBef>
                  <a:spcAft>
                    <a:spcPts val="1200"/>
                  </a:spcAft>
                </a:pPr>
                <a:r>
                  <a:rPr lang="en-US" sz="2000" b="1" dirty="0"/>
                  <a:t>How well we know </a:t>
                </a:r>
                <a14:m>
                  <m:oMath xmlns:m="http://schemas.openxmlformats.org/officeDocument/2006/math">
                    <m:acc>
                      <m:accPr>
                        <m:chr m:val="̂"/>
                        <m:ctrlPr>
                          <a:rPr lang="en-US" sz="2000" b="1" i="1">
                            <a:latin typeface="Cambria Math" panose="02040503050406030204" pitchFamily="18" charset="0"/>
                          </a:rPr>
                        </m:ctrlPr>
                      </m:accPr>
                      <m:e>
                        <m:r>
                          <a:rPr lang="en-US" sz="2000" b="1" i="1">
                            <a:latin typeface="Cambria Math" charset="0"/>
                          </a:rPr>
                          <m:t>𝒇</m:t>
                        </m:r>
                      </m:e>
                    </m:acc>
                  </m:oMath>
                </a14:m>
                <a:r>
                  <a:rPr lang="en-US" sz="2000" b="1" dirty="0"/>
                  <a:t> </a:t>
                </a:r>
              </a:p>
            </p:txBody>
          </p:sp>
        </mc:Choice>
        <mc:Fallback xmlns="">
          <p:sp>
            <p:nvSpPr>
              <p:cNvPr id="5" name="Content Placeholder 2">
                <a:extLst>
                  <a:ext uri="{FF2B5EF4-FFF2-40B4-BE49-F238E27FC236}">
                    <a16:creationId xmlns:a16="http://schemas.microsoft.com/office/drawing/2014/main" xmlns=""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5999002" y="1177758"/>
                <a:ext cx="5142512" cy="4674402"/>
              </a:xfrm>
              <a:prstGeom prst="rect">
                <a:avLst/>
              </a:prstGeom>
              <a:blipFill rotWithShape="0">
                <a:blip r:embed="rId2"/>
                <a:stretch>
                  <a:fillRect l="-1064" t="-520" b="-1560"/>
                </a:stretch>
              </a:blipFill>
              <a:ln w="12700">
                <a:solidFill>
                  <a:schemeClr val="tx1">
                    <a:lumMod val="75000"/>
                    <a:lumOff val="25000"/>
                  </a:schemeClr>
                </a:solidFill>
              </a:ln>
            </p:spPr>
            <p:txBody>
              <a:bodyPr/>
              <a:lstStyle/>
              <a:p>
                <a:r>
                  <a:rPr lang="en-US">
                    <a:noFill/>
                  </a:rPr>
                  <a:t> </a:t>
                </a:r>
              </a:p>
            </p:txBody>
          </p:sp>
        </mc:Fallback>
      </mc:AlternateContent>
      <p:sp>
        <p:nvSpPr>
          <p:cNvPr id="6" name="Content Placeholder 2"/>
          <p:cNvSpPr txBox="1">
            <a:spLocks/>
          </p:cNvSpPr>
          <p:nvPr/>
        </p:nvSpPr>
        <p:spPr>
          <a:xfrm>
            <a:off x="833414" y="3871531"/>
            <a:ext cx="4948549" cy="1980629"/>
          </a:xfrm>
          <a:prstGeom prst="rect">
            <a:avLst/>
          </a:prstGeom>
          <a:noFill/>
          <a:ln w="12700">
            <a:solidFill>
              <a:schemeClr val="tx1">
                <a:lumMod val="75000"/>
                <a:lumOff val="25000"/>
              </a:schemeClr>
            </a:solid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b="1" dirty="0"/>
              <a:t>Bootstrap </a:t>
            </a:r>
          </a:p>
          <a:p>
            <a:pPr>
              <a:spcAft>
                <a:spcPts val="1200"/>
              </a:spcAft>
            </a:pPr>
            <a:r>
              <a:rPr lang="en-US" sz="2000" b="1" dirty="0"/>
              <a:t>Standard Errors </a:t>
            </a:r>
          </a:p>
          <a:p>
            <a:pPr>
              <a:spcAft>
                <a:spcPts val="1200"/>
              </a:spcAft>
            </a:pPr>
            <a:r>
              <a:rPr lang="en-US" sz="2000" b="1" dirty="0"/>
              <a:t>Hypothesis Testing</a:t>
            </a:r>
          </a:p>
          <a:p>
            <a:pPr>
              <a:spcAft>
                <a:spcPts val="1200"/>
              </a:spcAft>
            </a:pPr>
            <a:r>
              <a:rPr lang="en-US" sz="2000" b="1" dirty="0"/>
              <a:t>Confidence Intervals</a:t>
            </a:r>
          </a:p>
          <a:p>
            <a:pPr>
              <a:spcAft>
                <a:spcPts val="1200"/>
              </a:spcAft>
            </a:pPr>
            <a:endParaRPr lang="en-US" sz="2000" dirty="0"/>
          </a:p>
          <a:p>
            <a:pPr>
              <a:spcAft>
                <a:spcPts val="1200"/>
              </a:spcAft>
            </a:pPr>
            <a:endParaRPr lang="en-US" sz="2000" dirty="0"/>
          </a:p>
        </p:txBody>
      </p:sp>
    </p:spTree>
    <p:extLst>
      <p:ext uri="{BB962C8B-B14F-4D97-AF65-F5344CB8AC3E}">
        <p14:creationId xmlns:p14="http://schemas.microsoft.com/office/powerpoint/2010/main" val="584135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419698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Same models on more data</a:t>
            </a:r>
          </a:p>
        </p:txBody>
      </p:sp>
    </p:spTree>
    <p:extLst>
      <p:ext uri="{BB962C8B-B14F-4D97-AF65-F5344CB8AC3E}">
        <p14:creationId xmlns:p14="http://schemas.microsoft.com/office/powerpoint/2010/main" val="712515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3785652"/>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The </a:t>
            </a:r>
            <a:r>
              <a:rPr lang="en-US" sz="2400" b="1" i="1" dirty="0">
                <a:solidFill>
                  <a:schemeClr val="tx1">
                    <a:lumMod val="75000"/>
                    <a:lumOff val="25000"/>
                  </a:schemeClr>
                </a:solidFill>
                <a:latin typeface="Karla" charset="0"/>
                <a:ea typeface="Karla" charset="0"/>
                <a:cs typeface="Karla" charset="0"/>
              </a:rPr>
              <a:t>k-Nearest Neighbor (</a:t>
            </a:r>
            <a:r>
              <a:rPr lang="en-US" sz="2400" b="1" i="1" dirty="0" err="1">
                <a:solidFill>
                  <a:schemeClr val="tx1">
                    <a:lumMod val="75000"/>
                    <a:lumOff val="25000"/>
                  </a:schemeClr>
                </a:solidFill>
                <a:latin typeface="Karla" charset="0"/>
                <a:ea typeface="Karla" charset="0"/>
                <a:cs typeface="Karla" charset="0"/>
              </a:rPr>
              <a:t>kNN</a:t>
            </a:r>
            <a:r>
              <a:rPr lang="en-US" sz="2400" b="1" i="1" dirty="0">
                <a:solidFill>
                  <a:schemeClr val="tx1">
                    <a:lumMod val="75000"/>
                    <a:lumOff val="25000"/>
                  </a:schemeClr>
                </a:solidFill>
                <a:latin typeface="Karla" charset="0"/>
                <a:ea typeface="Karla" charset="0"/>
                <a:cs typeface="Karla" charset="0"/>
              </a:rPr>
              <a:t>) model</a:t>
            </a:r>
            <a:r>
              <a:rPr lang="en-US" sz="24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400" dirty="0">
              <a:solidFill>
                <a:schemeClr val="tx1">
                  <a:lumMod val="75000"/>
                  <a:lumOff val="25000"/>
                </a:schemeClr>
              </a:solidFill>
              <a:latin typeface="Karla" charset="0"/>
              <a:ea typeface="Karla" charset="0"/>
              <a:cs typeface="Karla" charset="0"/>
            </a:endParaRPr>
          </a:p>
          <a:p>
            <a:pPr lvl="1"/>
            <a:r>
              <a:rPr lang="en-US" sz="24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400" i="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400" dirty="0" err="1">
                <a:solidFill>
                  <a:schemeClr val="tx1">
                    <a:lumMod val="75000"/>
                    <a:lumOff val="25000"/>
                  </a:schemeClr>
                </a:solidFill>
                <a:latin typeface="Karla" charset="0"/>
                <a:ea typeface="Karla" charset="0"/>
                <a:cs typeface="Karla" charset="0"/>
              </a:rPr>
              <a:t>kNN</a:t>
            </a:r>
            <a:r>
              <a:rPr lang="en-US" sz="24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641623"/>
                <a:ext cx="10682602" cy="4154984"/>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a fixed a value of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𝑖</m:t>
                    </m:r>
                  </m:oMath>
                </a14:m>
                <a:r>
                  <a:rPr lang="en-US"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observation is the average of the observed response of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-closest observations: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i="1">
                                <a:solidFill>
                                  <a:schemeClr val="tx1">
                                    <a:lumMod val="75000"/>
                                    <a:lumOff val="25000"/>
                                  </a:schemeClr>
                                </a:solidFill>
                                <a:latin typeface="Cambria Math" charset="0"/>
                                <a:ea typeface="Karla" charset="0"/>
                                <a:cs typeface="Karla" charset="0"/>
                              </a:rPr>
                              <m:t>𝑛</m:t>
                            </m:r>
                            <m:r>
                              <a:rPr lang="en-US" sz="2400" b="0" i="1" smtClean="0">
                                <a:solidFill>
                                  <a:schemeClr val="tx1">
                                    <a:lumMod val="75000"/>
                                    <a:lumOff val="25000"/>
                                  </a:schemeClr>
                                </a:solidFill>
                                <a:latin typeface="Cambria Math" charset="0"/>
                                <a:ea typeface="Karla" charset="0"/>
                                <a:cs typeface="Karla" charset="0"/>
                              </a:rPr>
                              <m:t>𝑘</m:t>
                            </m:r>
                          </m:sub>
                        </m:sSub>
                      </m:e>
                    </m:d>
                  </m:oMath>
                </a14:m>
                <a:r>
                  <a:rPr lang="en-US" sz="2400" dirty="0">
                    <a:solidFill>
                      <a:schemeClr val="tx1">
                        <a:lumMod val="75000"/>
                        <a:lumOff val="25000"/>
                      </a:schemeClr>
                    </a:solidFill>
                    <a:latin typeface="Karla" charset="0"/>
                    <a:ea typeface="Karla" charset="0"/>
                    <a:cs typeface="Karla" charset="0"/>
                  </a:rPr>
                  <a:t> are the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𝑥</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t>
                </a:r>
                <a:r>
                  <a:rPr lang="en-US" sz="2400" i="1" dirty="0">
                    <a:solidFill>
                      <a:schemeClr val="tx1">
                        <a:lumMod val="75000"/>
                        <a:lumOff val="25000"/>
                      </a:schemeClr>
                    </a:solidFill>
                    <a:latin typeface="Karla" charset="0"/>
                    <a:ea typeface="Karla" charset="0"/>
                    <a:cs typeface="Karla" charset="0"/>
                  </a:rPr>
                  <a:t>similar</a:t>
                </a:r>
                <a:r>
                  <a:rPr lang="en-US" sz="2400" dirty="0">
                    <a:solidFill>
                      <a:schemeClr val="tx1">
                        <a:lumMod val="75000"/>
                        <a:lumOff val="25000"/>
                      </a:schemeClr>
                    </a:solidFill>
                    <a:latin typeface="Karla" charset="0"/>
                    <a:ea typeface="Karla" charset="0"/>
                    <a:cs typeface="Karla" charset="0"/>
                  </a:rPr>
                  <a:t> refers to a notion of distance between predictors).</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641623"/>
                <a:ext cx="10682602" cy="4154984"/>
              </a:xfrm>
              <a:prstGeom prst="rect">
                <a:avLst/>
              </a:prstGeom>
              <a:blipFill rotWithShape="0">
                <a:blip r:embed="rId4"/>
                <a:stretch>
                  <a:fillRect l="-913" t="-1173"/>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287133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25</a:t>
            </a:fld>
            <a:endParaRPr lang="en-US"/>
          </a:p>
        </p:txBody>
      </p:sp>
    </p:spTree>
    <p:extLst>
      <p:ext uri="{BB962C8B-B14F-4D97-AF65-F5344CB8AC3E}">
        <p14:creationId xmlns:p14="http://schemas.microsoft.com/office/powerpoint/2010/main" val="129390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8DB2-9A91-5444-957D-960B2C9EBEB1}"/>
              </a:ext>
            </a:extLst>
          </p:cNvPr>
          <p:cNvSpPr>
            <a:spLocks noGrp="1"/>
          </p:cNvSpPr>
          <p:nvPr>
            <p:ph type="title"/>
          </p:nvPr>
        </p:nvSpPr>
        <p:spPr/>
        <p:txBody>
          <a:bodyPr/>
          <a:lstStyle/>
          <a:p>
            <a:r>
              <a:rPr lang="en-US" dirty="0"/>
              <a:t>Let’s start</a:t>
            </a:r>
          </a:p>
        </p:txBody>
      </p:sp>
      <p:sp>
        <p:nvSpPr>
          <p:cNvPr id="3" name="Slide Number Placeholder 2">
            <a:extLst>
              <a:ext uri="{FF2B5EF4-FFF2-40B4-BE49-F238E27FC236}">
                <a16:creationId xmlns:a16="http://schemas.microsoft.com/office/drawing/2014/main" id="{B27854F5-9087-4C47-92F8-07E7D56EC288}"/>
              </a:ext>
            </a:extLst>
          </p:cNvPr>
          <p:cNvSpPr>
            <a:spLocks noGrp="1"/>
          </p:cNvSpPr>
          <p:nvPr>
            <p:ph type="sldNum" sz="quarter" idx="12"/>
          </p:nvPr>
        </p:nvSpPr>
        <p:spPr/>
        <p:txBody>
          <a:bodyPr/>
          <a:lstStyle/>
          <a:p>
            <a:fld id="{81B7CCDB-6D39-0547-B7B3-C80E39D6513A}" type="slidenum">
              <a:rPr lang="en-US" smtClean="0"/>
              <a:t>2</a:t>
            </a:fld>
            <a:endParaRPr lang="en-US"/>
          </a:p>
        </p:txBody>
      </p:sp>
    </p:spTree>
    <p:extLst>
      <p:ext uri="{BB962C8B-B14F-4D97-AF65-F5344CB8AC3E}">
        <p14:creationId xmlns:p14="http://schemas.microsoft.com/office/powerpoint/2010/main" val="3424335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1"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32</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36311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61322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1257348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pic>
        <p:nvPicPr>
          <p:cNvPr id="3" name="Picture 2"/>
          <p:cNvPicPr>
            <a:picLocks noChangeAspect="1"/>
          </p:cNvPicPr>
          <p:nvPr/>
        </p:nvPicPr>
        <p:blipFill>
          <a:blip r:embed="rId4"/>
          <a:stretch>
            <a:fillRect/>
          </a:stretch>
        </p:blipFill>
        <p:spPr>
          <a:xfrm>
            <a:off x="9440734" y="3520212"/>
            <a:ext cx="1507353" cy="798010"/>
          </a:xfrm>
          <a:prstGeom prst="rect">
            <a:avLst/>
          </a:prstGeom>
        </p:spPr>
      </p:pic>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2082925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0185" y="1096854"/>
                <a:ext cx="11162523" cy="4588091"/>
              </a:xfrm>
            </p:spPr>
            <p:txBody>
              <a:bodyPr/>
              <a:lstStyle/>
              <a:p>
                <a:pPr>
                  <a:spcAft>
                    <a:spcPts val="1800"/>
                  </a:spcAft>
                </a:pPr>
                <a:r>
                  <a:rPr lang="en-US" sz="2400" dirty="0"/>
                  <a:t>Note that in building our </a:t>
                </a:r>
                <a:r>
                  <a:rPr lang="en-US" sz="2400" dirty="0" err="1"/>
                  <a:t>kNN</a:t>
                </a:r>
                <a:r>
                  <a:rPr lang="en-US" sz="2400" dirty="0"/>
                  <a:t> model for prediction, we did not compute a closed form for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a14:m>
                <a:r>
                  <a:rPr lang="en-US" sz="2400" dirty="0"/>
                  <a:t>. </a:t>
                </a:r>
              </a:p>
              <a:p>
                <a:pPr>
                  <a:spcAft>
                    <a:spcPts val="2400"/>
                  </a:spcAft>
                </a:pPr>
                <a:r>
                  <a:rPr lang="en-US" sz="2400" dirty="0"/>
                  <a:t>What if we ask the question: </a:t>
                </a:r>
              </a:p>
              <a:p>
                <a:r>
                  <a:rPr lang="en-US" sz="2500" i="1" dirty="0">
                    <a:solidFill>
                      <a:schemeClr val="tx2"/>
                    </a:solidFill>
                  </a:rPr>
                  <a:t>	</a:t>
                </a:r>
                <a:r>
                  <a:rPr lang="en-US" sz="2500" i="1" dirty="0">
                    <a:solidFill>
                      <a:schemeClr val="accent2">
                        <a:lumMod val="75000"/>
                      </a:schemeClr>
                    </a:solidFill>
                  </a:rPr>
                  <a:t>“how much more sales do we expect if we double the TV advertising budget?” </a:t>
                </a:r>
              </a:p>
              <a:p>
                <a:endParaRPr lang="en-US" sz="2400" dirty="0">
                  <a:solidFill>
                    <a:schemeClr val="tx2"/>
                  </a:solidFill>
                </a:endParaRPr>
              </a:p>
              <a:p>
                <a:r>
                  <a:rPr lang="en-US" sz="2400" b="1" dirty="0"/>
                  <a:t>Alternatively</a:t>
                </a:r>
                <a:r>
                  <a:rPr lang="en-US" sz="2400" dirty="0"/>
                  <a:t>, we can build a model by first assuming a simple form of </a:t>
                </a:r>
                <a14:m>
                  <m:oMath xmlns:m="http://schemas.openxmlformats.org/officeDocument/2006/math">
                    <m:r>
                      <a:rPr lang="en-US" sz="2400" i="1">
                        <a:latin typeface="Cambria Math" panose="02040503050406030204" pitchFamily="18" charset="0"/>
                      </a:rPr>
                      <m:t>𝑓</m:t>
                    </m:r>
                  </m:oMath>
                </a14:m>
                <a:r>
                  <a:rPr lang="en-US" sz="2400" dirty="0"/>
                  <a:t>: </a:t>
                </a:r>
              </a:p>
              <a:p>
                <a:endParaRPr lang="en-US" sz="2400" dirty="0"/>
              </a:p>
              <a:p>
                <a:r>
                  <a:rPr 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0185" y="1096854"/>
                <a:ext cx="11162523" cy="4588091"/>
              </a:xfrm>
              <a:blipFill rotWithShape="0">
                <a:blip r:embed="rId2"/>
                <a:stretch>
                  <a:fillRect l="-874" t="-10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pic>
        <p:nvPicPr>
          <p:cNvPr id="5" name="Picture 4">
            <a:extLst>
              <a:ext uri="{FF2B5EF4-FFF2-40B4-BE49-F238E27FC236}">
                <a16:creationId xmlns:a16="http://schemas.microsoft.com/office/drawing/2014/main" id="{9A027633-F65F-754F-A436-835CC3027864}"/>
              </a:ext>
            </a:extLst>
          </p:cNvPr>
          <p:cNvPicPr>
            <a:picLocks noChangeAspect="1"/>
          </p:cNvPicPr>
          <p:nvPr/>
        </p:nvPicPr>
        <p:blipFill>
          <a:blip r:embed="rId3"/>
          <a:stretch>
            <a:fillRect/>
          </a:stretch>
        </p:blipFill>
        <p:spPr>
          <a:xfrm>
            <a:off x="3662680" y="4979682"/>
            <a:ext cx="4866640" cy="375920"/>
          </a:xfrm>
          <a:prstGeom prst="rect">
            <a:avLst/>
          </a:prstGeom>
        </p:spPr>
      </p:pic>
    </p:spTree>
    <p:extLst>
      <p:ext uri="{BB962C8B-B14F-4D97-AF65-F5344CB8AC3E}">
        <p14:creationId xmlns:p14="http://schemas.microsoft.com/office/powerpoint/2010/main" val="3351181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4480092"/>
              </a:xfrm>
            </p:spPr>
            <p:txBody>
              <a:bodyPr/>
              <a:lstStyle/>
              <a:p>
                <a:pPr>
                  <a:spcAft>
                    <a:spcPts val="1800"/>
                  </a:spcAft>
                </a:pPr>
                <a:r>
                  <a:rPr lang="en-US" sz="2400" dirty="0">
                    <a:solidFill>
                      <a:schemeClr val="tx1">
                        <a:lumMod val="75000"/>
                        <a:lumOff val="25000"/>
                      </a:schemeClr>
                    </a:solidFill>
                  </a:rPr>
                  <a:t>If our statistical model is:</a:t>
                </a:r>
              </a:p>
              <a:p>
                <a:endParaRPr lang="en-US" sz="2400" dirty="0">
                  <a:solidFill>
                    <a:schemeClr val="tx1">
                      <a:lumMod val="75000"/>
                      <a:lumOff val="25000"/>
                    </a:schemeClr>
                  </a:solidFill>
                </a:endParaRPr>
              </a:p>
              <a:p>
                <a:r>
                  <a:rPr lang="en-US" sz="2400" dirty="0">
                    <a:solidFill>
                      <a:schemeClr val="tx1">
                        <a:lumMod val="75000"/>
                        <a:lumOff val="25000"/>
                      </a:schemeClr>
                    </a:solidFill>
                  </a:rPr>
                  <a:t> </a:t>
                </a:r>
              </a:p>
              <a:p>
                <a:r>
                  <a:rPr lang="en-US" sz="2400" dirty="0">
                    <a:solidFill>
                      <a:schemeClr val="tx1">
                        <a:lumMod val="75000"/>
                        <a:lumOff val="25000"/>
                      </a:schemeClr>
                    </a:solidFill>
                  </a:rPr>
                  <a:t>then it follows that our estimate is:</a:t>
                </a:r>
              </a:p>
              <a:p>
                <a:r>
                  <a:rPr lang="en-US" sz="2400" dirty="0">
                    <a:solidFill>
                      <a:schemeClr val="tx1">
                        <a:lumMod val="75000"/>
                        <a:lumOff val="25000"/>
                      </a:schemeClr>
                    </a:solidFill>
                  </a:rPr>
                  <a:t> </a:t>
                </a:r>
                <a:endParaRPr lang="en-US" sz="2400" i="1" dirty="0">
                  <a:solidFill>
                    <a:schemeClr val="tx1">
                      <a:lumMod val="75000"/>
                      <a:lumOff val="25000"/>
                    </a:schemeClr>
                  </a:solidFill>
                  <a:latin typeface="Cambria Math" charset="0"/>
                </a:endParaRPr>
              </a:p>
              <a:p>
                <a:br>
                  <a:rPr lang="en-US" sz="2400" b="0" dirty="0">
                    <a:solidFill>
                      <a:schemeClr val="tx1">
                        <a:lumMod val="75000"/>
                        <a:lumOff val="25000"/>
                      </a:schemeClr>
                    </a:solidFill>
                  </a:rPr>
                </a:br>
                <a:endParaRPr lang="en-US" sz="2400" b="0" dirty="0">
                  <a:solidFill>
                    <a:schemeClr val="tx1">
                      <a:lumMod val="75000"/>
                      <a:lumOff val="25000"/>
                    </a:schemeClr>
                  </a:solidFill>
                </a:endParaRPr>
              </a:p>
              <a:p>
                <a:r>
                  <a:rPr lang="en-US" sz="2400" dirty="0">
                    <a:solidFill>
                      <a:schemeClr val="tx1">
                        <a:lumMod val="75000"/>
                        <a:lumOff val="25000"/>
                      </a:schemeClr>
                    </a:solidFill>
                  </a:rPr>
                  <a:t>where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acc>
                          <m:accPr>
                            <m:chr m:val="̂"/>
                            <m:ctrlPr>
                              <a:rPr lang="en-US" sz="2400" i="1" smtClean="0">
                                <a:solidFill>
                                  <a:schemeClr val="tx1">
                                    <a:lumMod val="75000"/>
                                    <a:lumOff val="25000"/>
                                  </a:schemeClr>
                                </a:solidFill>
                                <a:latin typeface="Cambria Math" panose="02040503050406030204" pitchFamily="18" charset="0"/>
                              </a:rPr>
                            </m:ctrlPr>
                          </m:accPr>
                          <m:e>
                            <m:r>
                              <a:rPr lang="en-US" sz="2400" i="1" smtClean="0">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acc>
                          <m:accPr>
                            <m:chr m:val="̂"/>
                            <m:ctrlPr>
                              <a:rPr lang="en-US" sz="2400" i="1">
                                <a:solidFill>
                                  <a:schemeClr val="tx1">
                                    <a:lumMod val="75000"/>
                                    <a:lumOff val="25000"/>
                                  </a:schemeClr>
                                </a:solidFill>
                                <a:latin typeface="Cambria Math" panose="02040503050406030204" pitchFamily="18" charset="0"/>
                              </a:rPr>
                            </m:ctrlPr>
                          </m:accPr>
                          <m:e>
                            <m:r>
                              <a:rPr lang="en-US" sz="2400" i="1">
                                <a:solidFill>
                                  <a:schemeClr val="tx1">
                                    <a:lumMod val="75000"/>
                                    <a:lumOff val="25000"/>
                                  </a:schemeClr>
                                </a:solidFill>
                                <a:latin typeface="Cambria Math" charset="0"/>
                                <a:ea typeface="Cambria Math" charset="0"/>
                                <a:cs typeface="Cambria Math" charset="0"/>
                              </a:rPr>
                              <m:t>𝛽</m:t>
                            </m:r>
                          </m:e>
                        </m:acc>
                      </m:e>
                      <m:sub>
                        <m:r>
                          <a:rPr lang="en-US" sz="2400" b="0" i="1" smtClean="0">
                            <a:solidFill>
                              <a:schemeClr val="tx1">
                                <a:lumMod val="75000"/>
                                <a:lumOff val="25000"/>
                              </a:schemeClr>
                            </a:solidFill>
                            <a:latin typeface="Cambria Math" charset="0"/>
                            <a:ea typeface="Cambria Math" charset="0"/>
                            <a:cs typeface="Cambria Math" charset="0"/>
                          </a:rPr>
                          <m:t>0</m:t>
                        </m:r>
                      </m:sub>
                    </m:sSub>
                    <m:r>
                      <a:rPr lang="en-US" sz="2400" i="1">
                        <a:solidFill>
                          <a:schemeClr val="tx1">
                            <a:lumMod val="75000"/>
                            <a:lumOff val="25000"/>
                          </a:schemeClr>
                        </a:solidFill>
                        <a:latin typeface="Cambria Math" charset="0"/>
                      </a:rPr>
                      <m:t> </m:t>
                    </m:r>
                  </m:oMath>
                </a14:m>
                <a:r>
                  <a:rPr lang="en-US" sz="2400" dirty="0">
                    <a:solidFill>
                      <a:schemeClr val="tx1">
                        <a:lumMod val="75000"/>
                        <a:lumOff val="25000"/>
                      </a:schemeClr>
                    </a:solidFill>
                  </a:rPr>
                  <a:t>are estimates of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rPr>
                        </m:ctrlPr>
                      </m:sSubPr>
                      <m:e>
                        <m:r>
                          <a:rPr lang="en-US" sz="2400" i="1" smtClean="0">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rPr>
                          <m:t>1</m:t>
                        </m:r>
                      </m:sub>
                    </m:sSub>
                  </m:oMath>
                </a14:m>
                <a:r>
                  <a:rPr lang="en-US" sz="2400" dirty="0">
                    <a:solidFill>
                      <a:schemeClr val="tx1">
                        <a:lumMod val="75000"/>
                        <a:lumOff val="25000"/>
                      </a:schemeClr>
                    </a:solidFill>
                  </a:rPr>
                  <a:t> and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ea typeface="Cambria Math" charset="0"/>
                            <a:cs typeface="Cambria Math" charset="0"/>
                          </a:rPr>
                          <m:t>𝛽</m:t>
                        </m:r>
                      </m:e>
                      <m:sub>
                        <m:r>
                          <a:rPr lang="en-US" sz="2400" b="0" i="1" smtClean="0">
                            <a:solidFill>
                              <a:schemeClr val="tx1">
                                <a:lumMod val="75000"/>
                                <a:lumOff val="25000"/>
                              </a:schemeClr>
                            </a:solidFill>
                            <a:latin typeface="Cambria Math" charset="0"/>
                            <a:ea typeface="Cambria Math" charset="0"/>
                            <a:cs typeface="Cambria Math" charset="0"/>
                          </a:rPr>
                          <m:t>0</m:t>
                        </m:r>
                      </m:sub>
                    </m:sSub>
                  </m:oMath>
                </a14:m>
                <a:r>
                  <a:rPr lang="en-US" sz="2400" dirty="0">
                    <a:solidFill>
                      <a:schemeClr val="tx1">
                        <a:lumMod val="75000"/>
                        <a:lumOff val="25000"/>
                      </a:schemeClr>
                    </a:solidFill>
                  </a:rPr>
                  <a:t> respectively, that we compute using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4480092"/>
              </a:xfrm>
              <a:blipFill rotWithShape="0">
                <a:blip r:embed="rId2"/>
                <a:stretch>
                  <a:fillRect l="-945" t="-1088" r="-153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pic>
        <p:nvPicPr>
          <p:cNvPr id="5" name="Picture 4"/>
          <p:cNvPicPr>
            <a:picLocks noChangeAspect="1"/>
          </p:cNvPicPr>
          <p:nvPr/>
        </p:nvPicPr>
        <p:blipFill>
          <a:blip r:embed="rId3"/>
          <a:stretch>
            <a:fillRect/>
          </a:stretch>
        </p:blipFill>
        <p:spPr>
          <a:xfrm>
            <a:off x="3266440" y="1950958"/>
            <a:ext cx="5659120" cy="406400"/>
          </a:xfrm>
          <a:prstGeom prst="rect">
            <a:avLst/>
          </a:prstGeom>
        </p:spPr>
      </p:pic>
      <p:pic>
        <p:nvPicPr>
          <p:cNvPr id="6" name="Picture 5"/>
          <p:cNvPicPr>
            <a:picLocks noChangeAspect="1"/>
          </p:cNvPicPr>
          <p:nvPr/>
        </p:nvPicPr>
        <p:blipFill>
          <a:blip r:embed="rId4"/>
          <a:stretch>
            <a:fillRect/>
          </a:stretch>
        </p:blipFill>
        <p:spPr>
          <a:xfrm>
            <a:off x="3841750" y="3536957"/>
            <a:ext cx="3606800" cy="477520"/>
          </a:xfrm>
          <a:prstGeom prst="rect">
            <a:avLst/>
          </a:prstGeom>
        </p:spPr>
      </p:pic>
    </p:spTree>
    <p:extLst>
      <p:ext uri="{BB962C8B-B14F-4D97-AF65-F5344CB8AC3E}">
        <p14:creationId xmlns:p14="http://schemas.microsoft.com/office/powerpoint/2010/main" val="993648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A5E98B-37A6-1849-A64A-0FF1F5F7CA7A}"/>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46</a:t>
            </a:fld>
            <a:endParaRPr lang="en-US"/>
          </a:p>
        </p:txBody>
      </p:sp>
      <p:sp>
        <p:nvSpPr>
          <p:cNvPr id="8" name="TextBox 7"/>
          <p:cNvSpPr txBox="1"/>
          <p:nvPr/>
        </p:nvSpPr>
        <p:spPr>
          <a:xfrm>
            <a:off x="655958" y="902522"/>
            <a:ext cx="2945037"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t>
            </a:r>
            <a:r>
              <a:rPr lang="en-US" sz="2400">
                <a:solidFill>
                  <a:schemeClr val="tx1">
                    <a:lumMod val="75000"/>
                    <a:lumOff val="25000"/>
                  </a:schemeClr>
                </a:solidFill>
                <a:latin typeface="Karla" charset="0"/>
                <a:ea typeface="Karla" charset="0"/>
                <a:cs typeface="Karla" charset="0"/>
              </a:rPr>
              <a:t>a given data set</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912941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F34CA-6643-0341-B0C5-1203F2F0D99E}"/>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cxnSp>
        <p:nvCxnSpPr>
          <p:cNvPr id="5" name="Straight Connector 4"/>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55958" y="902522"/>
            <a:ext cx="2577950" cy="461665"/>
          </a:xfrm>
          <a:prstGeom prst="rect">
            <a:avLst/>
          </a:prstGeom>
          <a:noFill/>
        </p:spPr>
        <p:txBody>
          <a:bodyPr wrap="none" rtlCol="0">
            <a:spAutoFit/>
          </a:bodyPr>
          <a:lstStyle/>
          <a:p>
            <a:r>
              <a:rPr lang="en-US" sz="2400">
                <a:solidFill>
                  <a:schemeClr val="tx1">
                    <a:lumMod val="75000"/>
                    <a:lumOff val="25000"/>
                  </a:schemeClr>
                </a:solidFill>
                <a:latin typeface="Karla" charset="0"/>
                <a:ea typeface="Karla" charset="0"/>
                <a:cs typeface="Karla" charset="0"/>
              </a:rPr>
              <a:t>Is this line good?</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2108290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cxnSp>
        <p:nvCxnSpPr>
          <p:cNvPr id="8" name="Straight Connector 7"/>
          <p:cNvCxnSpPr/>
          <p:nvPr/>
        </p:nvCxnSpPr>
        <p:spPr>
          <a:xfrm flipV="1">
            <a:off x="4023360" y="2246811"/>
            <a:ext cx="4728754" cy="2207623"/>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247535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Maybe this one?</a:t>
            </a:r>
            <a:endParaRPr lang="en-US" sz="2400" i="1" dirty="0">
              <a:solidFill>
                <a:schemeClr val="tx1">
                  <a:lumMod val="75000"/>
                  <a:lumOff val="25000"/>
                </a:schemeClr>
              </a:solidFill>
              <a:latin typeface="Karla" charset="0"/>
              <a:ea typeface="Karla" charset="0"/>
              <a:cs typeface="Karla" charset="0"/>
            </a:endParaRPr>
          </a:p>
        </p:txBody>
      </p:sp>
      <p:pic>
        <p:nvPicPr>
          <p:cNvPr id="7" name="Picture 6">
            <a:extLst>
              <a:ext uri="{FF2B5EF4-FFF2-40B4-BE49-F238E27FC236}">
                <a16:creationId xmlns:a16="http://schemas.microsoft.com/office/drawing/2014/main" id="{BEEE009D-51B3-E343-8B9F-4957F8B179F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3441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Data</a:t>
            </a: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141558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55958" y="902522"/>
            <a:ext cx="1282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Or this?</a:t>
            </a:r>
          </a:p>
        </p:txBody>
      </p:sp>
      <p:pic>
        <p:nvPicPr>
          <p:cNvPr id="7" name="Picture 6">
            <a:extLst>
              <a:ext uri="{FF2B5EF4-FFF2-40B4-BE49-F238E27FC236}">
                <a16:creationId xmlns:a16="http://schemas.microsoft.com/office/drawing/2014/main" id="{3EC788C2-C5B8-F44E-B191-2E2849473424}"/>
              </a:ext>
            </a:extLst>
          </p:cNvPr>
          <p:cNvPicPr>
            <a:picLocks noChangeAspect="1"/>
          </p:cNvPicPr>
          <p:nvPr/>
        </p:nvPicPr>
        <p:blipFill>
          <a:blip r:embed="rId2"/>
          <a:stretch>
            <a:fillRect/>
          </a:stretch>
        </p:blipFill>
        <p:spPr>
          <a:xfrm>
            <a:off x="2615184" y="1463038"/>
            <a:ext cx="6858002" cy="4572001"/>
          </a:xfrm>
          <a:prstGeom prst="rect">
            <a:avLst/>
          </a:prstGeom>
        </p:spPr>
      </p:pic>
    </p:spTree>
    <p:extLst>
      <p:ext uri="{BB962C8B-B14F-4D97-AF65-F5344CB8AC3E}">
        <p14:creationId xmlns:p14="http://schemas.microsoft.com/office/powerpoint/2010/main" val="867603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Inference for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317171"/>
              </a:xfrm>
            </p:spPr>
            <p:txBody>
              <a:bodyPr/>
              <a:lstStyle/>
              <a:p>
                <a:r>
                  <a:rPr lang="en-US" sz="2400" dirty="0"/>
                  <a:t>We choose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t> in order to minimize the predictive errors made by our model, i.e. minimize our loss function.</a:t>
                </a:r>
              </a:p>
              <a:p>
                <a:endParaRPr lang="en-US" sz="2400" dirty="0"/>
              </a:p>
              <a:p>
                <a:pPr>
                  <a:spcAft>
                    <a:spcPts val="1200"/>
                  </a:spcAft>
                </a:pPr>
                <a:r>
                  <a:rPr lang="en-US" sz="2400" dirty="0"/>
                  <a:t>Again we use MSE as our loss function, </a:t>
                </a:r>
              </a:p>
              <a:p>
                <a:endParaRPr lang="en-US" sz="2400" i="1" dirty="0">
                  <a:latin typeface="Cambria Math" charset="0"/>
                </a:endParaRPr>
              </a:p>
              <a:p>
                <a:endParaRPr lang="en-US" sz="2400" i="1" dirty="0">
                  <a:latin typeface="Cambria Math" charset="0"/>
                </a:endParaRPr>
              </a:p>
              <a:p>
                <a:endParaRPr lang="en-US" sz="2400" dirty="0"/>
              </a:p>
              <a:p>
                <a:pPr>
                  <a:spcAft>
                    <a:spcPts val="1200"/>
                  </a:spcAft>
                </a:pPr>
                <a:r>
                  <a:rPr lang="en-US" sz="2400" dirty="0"/>
                  <a:t>Then the optimal values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b="0" i="0" dirty="0">
                    <a:latin typeface="+mj-lt"/>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1</m:t>
                        </m:r>
                      </m:sub>
                    </m:sSub>
                  </m:oMath>
                </a14:m>
                <a:r>
                  <a:rPr lang="en-US" sz="2400" dirty="0"/>
                  <a:t> should be:</a:t>
                </a:r>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317171"/>
              </a:xfrm>
              <a:blipFill rotWithShape="0">
                <a:blip r:embed="rId3"/>
                <a:stretch>
                  <a:fillRect l="-945" t="-4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5" name="Picture 4"/>
          <p:cNvPicPr>
            <a:picLocks noChangeAspect="1"/>
          </p:cNvPicPr>
          <p:nvPr/>
        </p:nvPicPr>
        <p:blipFill>
          <a:blip r:embed="rId4"/>
          <a:stretch>
            <a:fillRect/>
          </a:stretch>
        </p:blipFill>
        <p:spPr>
          <a:xfrm>
            <a:off x="1676400" y="3154510"/>
            <a:ext cx="8839200" cy="1005840"/>
          </a:xfrm>
          <a:prstGeom prst="rect">
            <a:avLst/>
          </a:prstGeom>
        </p:spPr>
      </p:pic>
      <p:pic>
        <p:nvPicPr>
          <p:cNvPr id="6" name="Picture 5"/>
          <p:cNvPicPr>
            <a:picLocks noChangeAspect="1"/>
          </p:cNvPicPr>
          <p:nvPr/>
        </p:nvPicPr>
        <p:blipFill>
          <a:blip r:embed="rId5"/>
          <a:stretch>
            <a:fillRect/>
          </a:stretch>
        </p:blipFill>
        <p:spPr>
          <a:xfrm>
            <a:off x="4094480" y="5324910"/>
            <a:ext cx="4003040" cy="731520"/>
          </a:xfrm>
          <a:prstGeom prst="rect">
            <a:avLst/>
          </a:prstGeom>
        </p:spPr>
      </p:pic>
    </p:spTree>
    <p:extLst>
      <p:ext uri="{BB962C8B-B14F-4D97-AF65-F5344CB8AC3E}">
        <p14:creationId xmlns:p14="http://schemas.microsoft.com/office/powerpoint/2010/main" val="1371724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Inference for Linear Regression</a:t>
            </a:r>
          </a:p>
        </p:txBody>
      </p:sp>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cxnSp>
        <p:nvCxnSpPr>
          <p:cNvPr id="8" name="Straight Connector 7"/>
          <p:cNvCxnSpPr/>
          <p:nvPr/>
        </p:nvCxnSpPr>
        <p:spPr>
          <a:xfrm flipV="1">
            <a:off x="4036423" y="2547257"/>
            <a:ext cx="4689566" cy="182880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4209305" y="2155736"/>
            <a:ext cx="4360953" cy="2804501"/>
            <a:chOff x="4209305" y="2155736"/>
            <a:chExt cx="4360953" cy="2804501"/>
          </a:xfrm>
        </p:grpSpPr>
        <p:cxnSp>
          <p:nvCxnSpPr>
            <p:cNvPr id="9" name="Straight Connector 8"/>
            <p:cNvCxnSpPr/>
            <p:nvPr/>
          </p:nvCxnSpPr>
          <p:spPr>
            <a:xfrm flipV="1">
              <a:off x="4209305" y="4301256"/>
              <a:ext cx="5108" cy="6589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245454" y="3419550"/>
              <a:ext cx="0" cy="47814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5413179" y="3831285"/>
              <a:ext cx="1704" cy="305481"/>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564268" y="3096872"/>
              <a:ext cx="3405" cy="30175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8244925" y="2738092"/>
              <a:ext cx="15325" cy="920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8570258" y="2155736"/>
              <a:ext cx="0" cy="439321"/>
            </a:xfrm>
            <a:prstGeom prst="line">
              <a:avLst/>
            </a:prstGeom>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flipH="1">
            <a:off x="783770" y="936194"/>
            <a:ext cx="6021977"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First calculate the residuals </a:t>
            </a:r>
          </a:p>
        </p:txBody>
      </p:sp>
    </p:spTree>
    <p:extLst>
      <p:ext uri="{BB962C8B-B14F-4D97-AF65-F5344CB8AC3E}">
        <p14:creationId xmlns:p14="http://schemas.microsoft.com/office/powerpoint/2010/main" val="16739778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7CAC28-8F17-A041-9AFD-E4F44A652076}"/>
              </a:ext>
            </a:extLst>
          </p:cNvPr>
          <p:cNvPicPr>
            <a:picLocks noChangeAspect="1"/>
          </p:cNvPicPr>
          <p:nvPr/>
        </p:nvPicPr>
        <p:blipFill>
          <a:blip r:embed="rId3"/>
          <a:stretch>
            <a:fillRect/>
          </a:stretch>
        </p:blipFill>
        <p:spPr>
          <a:xfrm>
            <a:off x="3253719" y="2856016"/>
            <a:ext cx="5486400" cy="3657600"/>
          </a:xfrm>
          <a:prstGeom prst="rect">
            <a:avLst/>
          </a:prstGeom>
        </p:spPr>
      </p:pic>
      <p:sp>
        <p:nvSpPr>
          <p:cNvPr id="2" name="Title 1"/>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And calculate the loss function for every possible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charset="0"/>
                            <a:ea typeface="Cambria Math" charset="0"/>
                            <a:cs typeface="Cambria Math" charset="0"/>
                          </a:rPr>
                          <m:t>𝛽</m:t>
                        </m:r>
                      </m:e>
                      <m:sub>
                        <m:r>
                          <a:rPr lang="en-US" sz="2400" b="0" i="1" dirty="0" smtClean="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Find the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oMath>
                </a14:m>
                <a:r>
                  <a:rPr lang="en-US" sz="2400" dirty="0"/>
                  <a:t> and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ea typeface="Cambria Math" charset="0"/>
                            <a:cs typeface="Cambria Math" charset="0"/>
                          </a:rPr>
                          <m:t>1</m:t>
                        </m:r>
                      </m:sub>
                    </m:sSub>
                  </m:oMath>
                </a14:m>
                <a:r>
                  <a:rPr lang="en-US" sz="2400" dirty="0"/>
                  <a:t> where the loss function is minimum. </a:t>
                </a:r>
              </a:p>
              <a:p>
                <a:r>
                  <a:rPr lang="en-US" sz="2400" dirty="0"/>
                  <a:t>E.g. the loss function for different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b="0" i="1" dirty="0" smtClean="0">
                            <a:latin typeface="Cambria Math" charset="0"/>
                            <a:ea typeface="Cambria Math" charset="0"/>
                            <a:cs typeface="Cambria Math" charset="0"/>
                          </a:rPr>
                          <m:t>1</m:t>
                        </m:r>
                      </m:sub>
                    </m:sSub>
                  </m:oMath>
                </a14:m>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charset="0"/>
                            <a:ea typeface="Cambria Math" charset="0"/>
                            <a:cs typeface="Cambria Math" charset="0"/>
                          </a:rPr>
                          <m:t>𝛽</m:t>
                        </m:r>
                      </m:e>
                      <m:sub>
                        <m:r>
                          <a:rPr lang="en-US" sz="2400" i="1" dirty="0">
                            <a:latin typeface="Cambria Math" charset="0"/>
                          </a:rPr>
                          <m:t>0</m:t>
                        </m:r>
                      </m:sub>
                    </m:sSub>
                    <m:r>
                      <a:rPr lang="en-US" sz="2400" b="0" i="1" dirty="0" smtClean="0">
                        <a:latin typeface="Cambria Math" charset="0"/>
                      </a:rPr>
                      <m:t> </m:t>
                    </m:r>
                  </m:oMath>
                </a14:m>
                <a:r>
                  <a:rPr lang="en-US" sz="2400" dirty="0"/>
                  <a:t>is fixed to be 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Tree>
    <p:extLst>
      <p:ext uri="{BB962C8B-B14F-4D97-AF65-F5344CB8AC3E}">
        <p14:creationId xmlns:p14="http://schemas.microsoft.com/office/powerpoint/2010/main" val="767621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72951" y="357487"/>
                <a:ext cx="10346984" cy="5281313"/>
              </a:xfrm>
            </p:spPr>
            <p:txBody>
              <a:bodyPr/>
              <a:lstStyle/>
              <a:p>
                <a:r>
                  <a:rPr lang="en-US" b="1" dirty="0"/>
                  <a:t>Alternatively: </a:t>
                </a:r>
              </a:p>
              <a:p>
                <a:r>
                  <a:rPr lang="en-US" sz="2400" dirty="0"/>
                  <a:t>Take the partial derivatives of </a:t>
                </a:r>
                <a14:m>
                  <m:oMath xmlns:m="http://schemas.openxmlformats.org/officeDocument/2006/math">
                    <m:r>
                      <a:rPr lang="en-US" sz="2400" i="1">
                        <a:latin typeface="Cambria Math" charset="0"/>
                      </a:rPr>
                      <m:t>𝐿</m:t>
                    </m:r>
                  </m:oMath>
                </a14:m>
                <a:r>
                  <a:rPr lang="en-US" sz="2400" dirty="0"/>
                  <a:t> with respect to </a:t>
                </a: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b="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set to zero, and find the minimum. This procedure will give us explicit formulae for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b="0" dirty="0">
                  <a:ea typeface="Cambria Math" charset="0"/>
                  <a:cs typeface="Cambria Math" charset="0"/>
                </a:endParaRPr>
              </a:p>
              <a:p>
                <a:endParaRPr lang="en-US" sz="2400" dirty="0"/>
              </a:p>
              <a:p>
                <a:endParaRPr lang="en-US" sz="2400" dirty="0"/>
              </a:p>
              <a:p>
                <a:endParaRPr lang="en-US" sz="2400" dirty="0"/>
              </a:p>
              <a:p>
                <a:endParaRPr lang="en-US" sz="2400" dirty="0"/>
              </a:p>
              <a:p>
                <a:endParaRPr lang="en-US" sz="2400" dirty="0"/>
              </a:p>
              <a:p>
                <a:r>
                  <a:rPr lang="en-US" sz="2400" dirty="0"/>
                  <a:t>where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𝑦</m:t>
                        </m:r>
                      </m:e>
                    </m:acc>
                  </m:oMath>
                </a14:m>
                <a:r>
                  <a:rPr lang="en-US" sz="2400" dirty="0"/>
                  <a:t> and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𝑥</m:t>
                        </m:r>
                      </m:e>
                    </m:acc>
                    <m:r>
                      <a:rPr lang="en-US" sz="2400" i="1">
                        <a:latin typeface="Cambria Math" charset="0"/>
                      </a:rPr>
                      <m:t> </m:t>
                    </m:r>
                  </m:oMath>
                </a14:m>
                <a:r>
                  <a:rPr lang="en-US" sz="2400" dirty="0"/>
                  <a:t>are sample means. </a:t>
                </a:r>
              </a:p>
              <a:p>
                <a:r>
                  <a:rPr lang="en-US" sz="2400" dirty="0"/>
                  <a:t>The line: </a:t>
                </a:r>
              </a:p>
              <a:p>
                <a:endParaRPr lang="en-US" sz="2400" dirty="0"/>
              </a:p>
              <a:p>
                <a:r>
                  <a:rPr lang="en-US" sz="2400" dirty="0"/>
                  <a:t>is called the </a:t>
                </a:r>
                <a:r>
                  <a:rPr lang="en-US" sz="2400" b="1" dirty="0"/>
                  <a:t>regression line</a:t>
                </a:r>
                <a:r>
                  <a:rPr lang="en-US" sz="2400" dirty="0"/>
                  <a:t>.</a:t>
                </a:r>
                <a:endParaRPr lang="en-US" sz="2400" b="1"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72951" y="357487"/>
                <a:ext cx="10346984" cy="5281313"/>
              </a:xfrm>
              <a:blipFill rotWithShape="0">
                <a:blip r:embed="rId3"/>
                <a:stretch>
                  <a:fillRect l="-1178" t="-1270" r="-294" b="-3002"/>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81B7CCDB-6D39-0547-B7B3-C80E39D6513A}" type="slidenum">
              <a:rPr lang="en-US" smtClean="0"/>
              <a:t>53</a:t>
            </a:fld>
            <a:endParaRPr lang="en-US"/>
          </a:p>
        </p:txBody>
      </p:sp>
      <p:pic>
        <p:nvPicPr>
          <p:cNvPr id="4" name="Picture 3"/>
          <p:cNvPicPr>
            <a:picLocks noChangeAspect="1"/>
          </p:cNvPicPr>
          <p:nvPr/>
        </p:nvPicPr>
        <p:blipFill>
          <a:blip r:embed="rId4"/>
          <a:stretch>
            <a:fillRect/>
          </a:stretch>
        </p:blipFill>
        <p:spPr>
          <a:xfrm>
            <a:off x="4816019" y="3152523"/>
            <a:ext cx="2333848" cy="485256"/>
          </a:xfrm>
          <a:prstGeom prst="rect">
            <a:avLst/>
          </a:prstGeom>
        </p:spPr>
      </p:pic>
      <p:pic>
        <p:nvPicPr>
          <p:cNvPr id="5" name="Picture 4"/>
          <p:cNvPicPr>
            <a:picLocks noChangeAspect="1"/>
          </p:cNvPicPr>
          <p:nvPr/>
        </p:nvPicPr>
        <p:blipFill>
          <a:blip r:embed="rId5"/>
          <a:stretch>
            <a:fillRect/>
          </a:stretch>
        </p:blipFill>
        <p:spPr>
          <a:xfrm>
            <a:off x="3793291" y="1889502"/>
            <a:ext cx="4605418" cy="1058164"/>
          </a:xfrm>
          <a:prstGeom prst="rect">
            <a:avLst/>
          </a:prstGeom>
        </p:spPr>
      </p:pic>
      <p:pic>
        <p:nvPicPr>
          <p:cNvPr id="6" name="Picture 5"/>
          <p:cNvPicPr>
            <a:picLocks noChangeAspect="1"/>
          </p:cNvPicPr>
          <p:nvPr/>
        </p:nvPicPr>
        <p:blipFill>
          <a:blip r:embed="rId6"/>
          <a:stretch>
            <a:fillRect/>
          </a:stretch>
        </p:blipFill>
        <p:spPr>
          <a:xfrm>
            <a:off x="4976413" y="5009625"/>
            <a:ext cx="2460848" cy="487736"/>
          </a:xfrm>
          <a:prstGeom prst="rect">
            <a:avLst/>
          </a:prstGeom>
        </p:spPr>
      </p:pic>
    </p:spTree>
    <p:extLst>
      <p:ext uri="{BB962C8B-B14F-4D97-AF65-F5344CB8AC3E}">
        <p14:creationId xmlns:p14="http://schemas.microsoft.com/office/powerpoint/2010/main" val="1772408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Loss Function </a:t>
            </a:r>
            <a:br>
              <a:rPr lang="en-US" dirty="0"/>
            </a:br>
            <a:endParaRPr lang="en-US" dirty="0"/>
          </a:p>
        </p:txBody>
      </p:sp>
      <p:sp>
        <p:nvSpPr>
          <p:cNvPr id="3" name="Content Placeholder 2"/>
          <p:cNvSpPr>
            <a:spLocks noGrp="1"/>
          </p:cNvSpPr>
          <p:nvPr>
            <p:ph idx="1"/>
          </p:nvPr>
        </p:nvSpPr>
        <p:spPr>
          <a:xfrm>
            <a:off x="833415" y="1177758"/>
            <a:ext cx="10327008" cy="4960152"/>
          </a:xfrm>
        </p:spPr>
        <p:txBody>
          <a:bodyPr/>
          <a:lstStyle/>
          <a:p>
            <a:pPr>
              <a:spcAft>
                <a:spcPts val="1800"/>
              </a:spcAft>
            </a:pPr>
            <a:r>
              <a:rPr lang="en-US" sz="2400" dirty="0"/>
              <a:t>There are multiple ways to measure the fitness of a model, i.e. there are multiple </a:t>
            </a:r>
            <a:r>
              <a:rPr lang="en-US" sz="2400" b="1" dirty="0"/>
              <a:t>loss functions</a:t>
            </a:r>
            <a:r>
              <a:rPr lang="en-US" sz="2400" dirty="0"/>
              <a:t>.</a:t>
            </a:r>
          </a:p>
          <a:p>
            <a:pPr>
              <a:spcAft>
                <a:spcPts val="1800"/>
              </a:spcAft>
            </a:pPr>
            <a:r>
              <a:rPr lang="en-US" sz="2400" dirty="0"/>
              <a:t> </a:t>
            </a:r>
            <a:r>
              <a:rPr lang="en-US" sz="2400" b="1" dirty="0"/>
              <a:t>Max absolute deviation</a:t>
            </a:r>
            <a:r>
              <a:rPr lang="en-US" sz="2400" dirty="0"/>
              <a:t>: Count only the biggest </a:t>
            </a:r>
            <a:r>
              <a:rPr lang="en-US" sz="2400" i="1" dirty="0"/>
              <a:t>error</a:t>
            </a:r>
          </a:p>
          <a:p>
            <a:pPr>
              <a:spcAft>
                <a:spcPts val="1800"/>
              </a:spcAft>
            </a:pPr>
            <a:endParaRPr lang="en-US" sz="2400" b="1" dirty="0"/>
          </a:p>
          <a:p>
            <a:pPr>
              <a:spcAft>
                <a:spcPts val="1800"/>
              </a:spcAft>
            </a:pPr>
            <a:r>
              <a:rPr lang="en-US" sz="2400" b="1" dirty="0"/>
              <a:t>Sum of absolute deviations: </a:t>
            </a:r>
            <a:r>
              <a:rPr lang="en-US" sz="2400" dirty="0"/>
              <a:t>Add up the </a:t>
            </a:r>
            <a:r>
              <a:rPr lang="en-US" sz="2400" i="1" dirty="0"/>
              <a:t>error</a:t>
            </a:r>
          </a:p>
          <a:p>
            <a:pPr>
              <a:spcAft>
                <a:spcPts val="1800"/>
              </a:spcAft>
            </a:pPr>
            <a:endParaRPr lang="en-US" sz="2400" b="1" dirty="0"/>
          </a:p>
          <a:p>
            <a:pPr>
              <a:spcAft>
                <a:spcPts val="1800"/>
              </a:spcAft>
            </a:pPr>
            <a:r>
              <a:rPr lang="en-US" sz="2400" b="1" dirty="0"/>
              <a:t>Sum of squared errors: </a:t>
            </a:r>
            <a:r>
              <a:rPr lang="en-US" sz="2400" dirty="0"/>
              <a:t>Add up the squared </a:t>
            </a:r>
            <a:r>
              <a:rPr lang="en-US" sz="2400" i="1" dirty="0"/>
              <a:t>error</a:t>
            </a:r>
          </a:p>
          <a:p>
            <a:pPr>
              <a:spcAft>
                <a:spcPts val="1800"/>
              </a:spcAft>
            </a:pPr>
            <a:endParaRPr lang="en-US" sz="2400" dirty="0"/>
          </a:p>
          <a:p>
            <a:pPr>
              <a:spcAft>
                <a:spcPts val="1800"/>
              </a:spcAft>
            </a:pPr>
            <a:endParaRPr lang="en-US" sz="2400" dirty="0"/>
          </a:p>
          <a:p>
            <a:pPr>
              <a:spcAft>
                <a:spcPts val="1800"/>
              </a:spcAft>
            </a:pPr>
            <a:endParaRPr lang="en-US" sz="2400" dirty="0"/>
          </a:p>
          <a:p>
            <a:pPr>
              <a:spcAft>
                <a:spcPts val="1800"/>
              </a:spcAft>
            </a:pPr>
            <a:endParaRPr lang="en-US" sz="2400" dirty="0"/>
          </a:p>
        </p:txBody>
      </p:sp>
      <p:pic>
        <p:nvPicPr>
          <p:cNvPr id="4" name="Picture 3"/>
          <p:cNvPicPr>
            <a:picLocks noChangeAspect="1"/>
          </p:cNvPicPr>
          <p:nvPr/>
        </p:nvPicPr>
        <p:blipFill>
          <a:blip r:embed="rId2"/>
          <a:stretch>
            <a:fillRect/>
          </a:stretch>
        </p:blipFill>
        <p:spPr>
          <a:xfrm>
            <a:off x="5247005" y="2899735"/>
            <a:ext cx="1697990" cy="453390"/>
          </a:xfrm>
          <a:prstGeom prst="rect">
            <a:avLst/>
          </a:prstGeom>
        </p:spPr>
      </p:pic>
      <p:pic>
        <p:nvPicPr>
          <p:cNvPr id="5" name="Picture 4"/>
          <p:cNvPicPr>
            <a:picLocks noChangeAspect="1"/>
          </p:cNvPicPr>
          <p:nvPr/>
        </p:nvPicPr>
        <p:blipFill>
          <a:blip r:embed="rId3"/>
          <a:stretch>
            <a:fillRect/>
          </a:stretch>
        </p:blipFill>
        <p:spPr>
          <a:xfrm>
            <a:off x="3895725" y="4160298"/>
            <a:ext cx="4400550" cy="817880"/>
          </a:xfrm>
          <a:prstGeom prst="rect">
            <a:avLst/>
          </a:prstGeom>
        </p:spPr>
      </p:pic>
      <p:pic>
        <p:nvPicPr>
          <p:cNvPr id="7" name="Picture 6"/>
          <p:cNvPicPr>
            <a:picLocks noChangeAspect="1"/>
          </p:cNvPicPr>
          <p:nvPr/>
        </p:nvPicPr>
        <p:blipFill>
          <a:blip r:embed="rId4"/>
          <a:stretch>
            <a:fillRect/>
          </a:stretch>
        </p:blipFill>
        <p:spPr>
          <a:xfrm>
            <a:off x="3408680" y="5483674"/>
            <a:ext cx="5374640" cy="934720"/>
          </a:xfrm>
          <a:prstGeom prst="rect">
            <a:avLst/>
          </a:prstGeom>
        </p:spPr>
      </p:pic>
    </p:spTree>
    <p:extLst>
      <p:ext uri="{BB962C8B-B14F-4D97-AF65-F5344CB8AC3E}">
        <p14:creationId xmlns:p14="http://schemas.microsoft.com/office/powerpoint/2010/main" val="1433132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Functions Revisited </a:t>
            </a:r>
            <a:br>
              <a:rPr lang="en-US" dirty="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4805" y="1868899"/>
            <a:ext cx="7408070" cy="4630044"/>
          </a:xfrm>
        </p:spPr>
      </p:pic>
      <p:sp>
        <p:nvSpPr>
          <p:cNvPr id="5" name="TextBox 4"/>
          <p:cNvSpPr txBox="1"/>
          <p:nvPr/>
        </p:nvSpPr>
        <p:spPr>
          <a:xfrm>
            <a:off x="754380" y="1263109"/>
            <a:ext cx="10652760" cy="830997"/>
          </a:xfrm>
          <a:prstGeom prst="rect">
            <a:avLst/>
          </a:prstGeom>
          <a:noFill/>
        </p:spPr>
        <p:txBody>
          <a:bodyPr wrap="square" rtlCol="0">
            <a:spAutoFit/>
          </a:bodyPr>
          <a:lstStyle/>
          <a:p>
            <a:r>
              <a:rPr lang="en-US" sz="2400" b="1" dirty="0">
                <a:latin typeface="Karla" charset="0"/>
                <a:ea typeface="Karla" charset="0"/>
                <a:cs typeface="Karla" charset="0"/>
              </a:rPr>
              <a:t>Question</a:t>
            </a:r>
            <a:r>
              <a:rPr lang="en-US" sz="2400" dirty="0">
                <a:latin typeface="Karla" charset="0"/>
                <a:ea typeface="Karla" charset="0"/>
                <a:cs typeface="Karla" charset="0"/>
              </a:rPr>
              <a:t>: In what scenarios would you choose Mean Absolute Deviation or Max Absolute Deviation over MSE?</a:t>
            </a:r>
          </a:p>
        </p:txBody>
      </p:sp>
    </p:spTree>
    <p:extLst>
      <p:ext uri="{BB962C8B-B14F-4D97-AF65-F5344CB8AC3E}">
        <p14:creationId xmlns:p14="http://schemas.microsoft.com/office/powerpoint/2010/main" val="476283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56</a:t>
            </a:fld>
            <a:endParaRPr lang="en-US"/>
          </a:p>
        </p:txBody>
      </p:sp>
      <p:sp>
        <p:nvSpPr>
          <p:cNvPr id="5" name="Rectangle 4"/>
          <p:cNvSpPr/>
          <p:nvPr/>
        </p:nvSpPr>
        <p:spPr>
          <a:xfrm>
            <a:off x="776942" y="2414416"/>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6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0.00416 L -0.00274 0.19074 " pathEditMode="relative" rAng="0" ptsTypes="AA">
                                      <p:cBhvr>
                                        <p:cTn id="6" dur="2000" fill="hold"/>
                                        <p:tgtEl>
                                          <p:spTgt spid="5"/>
                                        </p:tgtEl>
                                        <p:attrNameLst>
                                          <p:attrName>ppt_x</p:attrName>
                                          <p:attrName>ppt_y</p:attrName>
                                        </p:attrNameLst>
                                      </p:cBhvr>
                                      <p:rCtr x="-143" y="9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Evaluating Significance of Predictors</a:t>
            </a:r>
            <a:br>
              <a:rPr lang="en-US" sz="4000" dirty="0"/>
            </a:br>
            <a:endParaRPr lang="en-US" sz="4000" dirty="0"/>
          </a:p>
        </p:txBody>
      </p:sp>
      <p:sp>
        <p:nvSpPr>
          <p:cNvPr id="3" name="Slide Number Placeholder 2"/>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10500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22B038-280C-0C42-AF84-B1E7D6DBA5DF}"/>
              </a:ext>
            </a:extLst>
          </p:cNvPr>
          <p:cNvPicPr>
            <a:picLocks noChangeAspect="1"/>
          </p:cNvPicPr>
          <p:nvPr/>
        </p:nvPicPr>
        <p:blipFill>
          <a:blip r:embed="rId3"/>
          <a:stretch>
            <a:fillRect/>
          </a:stretch>
        </p:blipFill>
        <p:spPr>
          <a:xfrm>
            <a:off x="4043790" y="3998380"/>
            <a:ext cx="4104420" cy="273628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833415" y="1177758"/>
                <a:ext cx="10452894" cy="4948722"/>
              </a:xfrm>
            </p:spPr>
            <p:txBody>
              <a:bodyPr/>
              <a:lstStyle/>
              <a:p>
                <a:pPr>
                  <a:spcAft>
                    <a:spcPts val="600"/>
                  </a:spcAft>
                </a:pPr>
                <a:r>
                  <a:rPr lang="en-US" sz="2400" dirty="0"/>
                  <a:t>We interpret the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Karla" charset="0"/>
                        <a:cs typeface="Karla" charset="0"/>
                      </a:rPr>
                      <m:t> </m:t>
                    </m:r>
                  </m:oMath>
                </a14:m>
                <a:r>
                  <a:rPr lang="en-US" sz="2400" dirty="0"/>
                  <a:t>term in our observation</a:t>
                </a:r>
              </a:p>
              <a:p>
                <a:endParaRPr lang="en-US" sz="2400" dirty="0"/>
              </a:p>
              <a:p>
                <a:pPr>
                  <a:spcAft>
                    <a:spcPts val="1200"/>
                  </a:spcAft>
                </a:pPr>
                <a:r>
                  <a:rPr lang="en-US" sz="2400" dirty="0">
                    <a:latin typeface="Karla" charset="0"/>
                    <a:ea typeface="Karla" charset="0"/>
                    <a:cs typeface="Karla" charset="0"/>
                  </a:rPr>
                  <a:t>to be noise introduced by random variations in natural systems or imprecisions of our scientific instruments. </a:t>
                </a:r>
              </a:p>
              <a:p>
                <a:r>
                  <a:rPr lang="en-US" sz="2400" dirty="0"/>
                  <a:t>If we knew the exact form of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for example,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ea typeface="Cambria Math" charset="0"/>
                            <a:cs typeface="Cambria Math" charset="0"/>
                          </a:rPr>
                          <m:t>𝛽</m:t>
                        </m:r>
                      </m:e>
                      <m:sub>
                        <m:r>
                          <a:rPr lang="en-US" sz="2400" i="1">
                            <a:latin typeface="Cambria Math" charset="0"/>
                          </a:rPr>
                          <m:t>1</m:t>
                        </m:r>
                      </m:sub>
                    </m:sSub>
                    <m:r>
                      <a:rPr lang="en-US" sz="2400" i="1">
                        <a:latin typeface="Cambria Math" charset="0"/>
                      </a:rPr>
                      <m:t>𝑥</m:t>
                    </m:r>
                  </m:oMath>
                </a14:m>
                <a:r>
                  <a:rPr lang="en-US" sz="2400" dirty="0"/>
                  <a:t>, and there was no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t> then estimating the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oMath>
                </a14:m>
                <a:r>
                  <a:rPr lang="en-US" sz="2400" dirty="0"/>
                  <a:t> would have been exact. </a:t>
                </a:r>
              </a:p>
              <a:p>
                <a:endParaRPr lang="en-US" sz="2400" dirty="0"/>
              </a:p>
              <a:p>
                <a:endParaRPr lang="en-US" sz="3200" b="1" dirty="0">
                  <a:solidFill>
                    <a:srgbClr val="FF0000"/>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833415" y="1177758"/>
                <a:ext cx="10452894" cy="4948722"/>
              </a:xfrm>
              <a:blipFill rotWithShape="0">
                <a:blip r:embed="rId4"/>
                <a:stretch>
                  <a:fillRect l="-933" t="-96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58</a:t>
            </a:fld>
            <a:endParaRPr lang="en-US"/>
          </a:p>
        </p:txBody>
      </p:sp>
      <p:pic>
        <p:nvPicPr>
          <p:cNvPr id="3" name="Picture 2"/>
          <p:cNvPicPr>
            <a:picLocks noChangeAspect="1"/>
          </p:cNvPicPr>
          <p:nvPr/>
        </p:nvPicPr>
        <p:blipFill>
          <a:blip r:embed="rId5"/>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79470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3410018"/>
              </p:ext>
            </p:extLst>
          </p:nvPr>
        </p:nvGraphicFramePr>
        <p:xfrm>
          <a:off x="3112385" y="3005980"/>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 </a:t>
            </a:r>
            <a:r>
              <a:rPr lang="en-US" sz="2400" b="1" dirty="0"/>
              <a:t>Advertising data set</a:t>
            </a:r>
            <a:r>
              <a:rPr lang="en-US" sz="2400"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2158843" y="5730889"/>
            <a:ext cx="7874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three things 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panose="02040503050406030204" pitchFamily="18"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panose="02040503050406030204" pitchFamily="18"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panose="02040503050406030204" pitchFamily="18"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1200"/>
                  </a:spcAft>
                  <a:buFont typeface="Arial" charset="0"/>
                  <a:buChar char="•"/>
                </a:pPr>
                <a:r>
                  <a:rPr lang="en-US" sz="2400" dirty="0">
                    <a:latin typeface="Karla" charset="0"/>
                    <a:ea typeface="Karla" charset="0"/>
                    <a:cs typeface="Karla" charset="0"/>
                  </a:rPr>
                  <a:t>limited sample size</a:t>
                </a:r>
              </a:p>
              <a:p>
                <a:pPr>
                  <a:spcAft>
                    <a:spcPts val="600"/>
                  </a:spcAft>
                </a:pPr>
                <a:r>
                  <a:rPr lang="en-US" sz="2400" b="1" dirty="0">
                    <a:latin typeface="Karla" charset="0"/>
                    <a:ea typeface="Karla" charset="0"/>
                    <a:cs typeface="Karla" charset="0"/>
                  </a:rPr>
                  <a:t>We first address </a:t>
                </a:r>
                <a14:m>
                  <m:oMath xmlns:m="http://schemas.openxmlformats.org/officeDocument/2006/math">
                    <m:r>
                      <a:rPr lang="en-US" sz="2400" b="1" i="1">
                        <a:latin typeface="Cambria Math" charset="0"/>
                        <a:ea typeface="Karla" charset="0"/>
                        <a:cs typeface="Karla" charset="0"/>
                      </a:rPr>
                      <m:t>𝛆</m:t>
                    </m:r>
                  </m:oMath>
                </a14:m>
                <a:endParaRPr lang="en-US" sz="2400" b="1" dirty="0">
                  <a:latin typeface="Karla" charset="0"/>
                  <a:ea typeface="Karla" charset="0"/>
                  <a:cs typeface="Karla" charset="0"/>
                </a:endParaRPr>
              </a:p>
              <a:p>
                <a:pPr>
                  <a:spcAft>
                    <a:spcPts val="600"/>
                  </a:spcAft>
                </a:pPr>
                <a:r>
                  <a:rPr lang="en-US" sz="2400" dirty="0">
                    <a:latin typeface="Karla" charset="0"/>
                    <a:ea typeface="Karla" charset="0"/>
                    <a:cs typeface="Karla" charset="0"/>
                  </a:rPr>
                  <a:t>We call </a:t>
                </a:r>
                <a14:m>
                  <m:oMath xmlns:m="http://schemas.openxmlformats.org/officeDocument/2006/math">
                    <m:r>
                      <a:rPr lang="en-US" sz="2400" i="1">
                        <a:latin typeface="Cambria Math" charset="0"/>
                        <a:ea typeface="Cambria Math" charset="0"/>
                        <a:cs typeface="Cambria Math" charset="0"/>
                      </a:rPr>
                      <m:t>𝜀</m:t>
                    </m:r>
                    <m:r>
                      <a:rPr lang="en-US" sz="2400" i="1">
                        <a:latin typeface="Cambria Math" charset="0"/>
                        <a:ea typeface="Cambria Math" charset="0"/>
                        <a:cs typeface="Cambria Math" charset="0"/>
                      </a:rPr>
                      <m:t> </m:t>
                    </m:r>
                  </m:oMath>
                </a14:m>
                <a:r>
                  <a:rPr lang="en-US" sz="2400" dirty="0">
                    <a:latin typeface="Karla" charset="0"/>
                    <a:ea typeface="Karla" charset="0"/>
                    <a:cs typeface="Karla" charset="0"/>
                  </a:rPr>
                  <a:t>the measurement error or </a:t>
                </a:r>
                <a:r>
                  <a:rPr lang="en-US" sz="2400" b="1" i="1" dirty="0">
                    <a:latin typeface="Karla" charset="0"/>
                    <a:ea typeface="Karla" charset="0"/>
                    <a:cs typeface="Karla" charset="0"/>
                  </a:rPr>
                  <a:t>irreducible error</a:t>
                </a:r>
                <a:r>
                  <a:rPr lang="en-US" sz="2400" dirty="0">
                    <a:latin typeface="Karla" charset="0"/>
                    <a:ea typeface="Karla" charset="0"/>
                    <a:cs typeface="Karla" charset="0"/>
                  </a:rPr>
                  <a:t>. Since even predictions made with the actual function </a:t>
                </a:r>
                <a14:m>
                  <m:oMath xmlns:m="http://schemas.openxmlformats.org/officeDocument/2006/math">
                    <m:r>
                      <a:rPr lang="en-US" sz="2400" i="1">
                        <a:latin typeface="Cambria Math" charset="0"/>
                        <a:ea typeface="Karla" charset="0"/>
                        <a:cs typeface="Karla" charset="0"/>
                      </a:rPr>
                      <m:t>𝑓</m:t>
                    </m:r>
                  </m:oMath>
                </a14:m>
                <a:r>
                  <a:rPr lang="en-US" sz="2400" dirty="0">
                    <a:latin typeface="Karla" charset="0"/>
                    <a:ea typeface="Karla" charset="0"/>
                    <a:cs typeface="Karla" charset="0"/>
                  </a:rPr>
                  <a:t> will not match observed values of </a:t>
                </a:r>
                <a14:m>
                  <m:oMath xmlns:m="http://schemas.openxmlformats.org/officeDocument/2006/math">
                    <m:r>
                      <m:rPr>
                        <m:sty m:val="p"/>
                      </m:rPr>
                      <a:rPr lang="en-US" sz="2400">
                        <a:latin typeface="Cambria Math" charset="0"/>
                        <a:ea typeface="Karla" charset="0"/>
                        <a:cs typeface="Karla" charset="0"/>
                      </a:rPr>
                      <m:t>y</m:t>
                    </m:r>
                  </m:oMath>
                </a14:m>
                <a:r>
                  <a:rPr lang="en-US" sz="2400" dirty="0"/>
                  <a:t>.</a:t>
                </a:r>
                <a:endParaRPr lang="en-US" sz="2400" dirty="0">
                  <a:latin typeface="Karla" charset="0"/>
                  <a:ea typeface="Karla" charset="0"/>
                  <a:cs typeface="Karla" charset="0"/>
                </a:endParaRPr>
              </a:p>
              <a:p>
                <a:pPr>
                  <a:spcAft>
                    <a:spcPts val="600"/>
                  </a:spcAft>
                </a:pPr>
                <a:r>
                  <a:rPr lang="en-US" sz="2400" dirty="0">
                    <a:ea typeface="Cambria Math" charset="0"/>
                    <a:cs typeface="Cambria Math" charset="0"/>
                  </a:rPr>
                  <a:t>Because of </a:t>
                </a:r>
                <a14:m>
                  <m:oMath xmlns:m="http://schemas.openxmlformats.org/officeDocument/2006/math">
                    <m:r>
                      <a:rPr lang="en-US" sz="2400" i="1">
                        <a:latin typeface="Cambria Math" charset="0"/>
                        <a:ea typeface="Cambria Math" charset="0"/>
                        <a:cs typeface="Cambria Math" charset="0"/>
                      </a:rPr>
                      <m:t>𝜀</m:t>
                    </m:r>
                    <m:r>
                      <a:rPr lang="en-US" sz="2400" b="0" i="1" smtClean="0">
                        <a:latin typeface="Cambria Math" charset="0"/>
                        <a:ea typeface="Cambria Math" charset="0"/>
                        <a:cs typeface="Cambria Math" charset="0"/>
                      </a:rPr>
                      <m:t>,</m:t>
                    </m:r>
                  </m:oMath>
                </a14:m>
                <a:r>
                  <a:rPr lang="en-US" sz="2400" dirty="0">
                    <a:latin typeface="Karla" charset="0"/>
                    <a:ea typeface="Karla" charset="0"/>
                    <a:cs typeface="Karla" charset="0"/>
                  </a:rPr>
                  <a:t> every time we measure the response </a:t>
                </a:r>
                <a14:m>
                  <m:oMath xmlns:m="http://schemas.openxmlformats.org/officeDocument/2006/math">
                    <m:r>
                      <a:rPr lang="en-US" sz="2400" b="0" i="1" smtClean="0">
                        <a:latin typeface="Cambria Math" charset="0"/>
                        <a:ea typeface="Karla" charset="0"/>
                        <a:cs typeface="Karla" charset="0"/>
                      </a:rPr>
                      <m:t>𝑌</m:t>
                    </m:r>
                  </m:oMath>
                </a14:m>
                <a:r>
                  <a:rPr lang="en-US" sz="2400" dirty="0">
                    <a:latin typeface="Karla" charset="0"/>
                    <a:ea typeface="Karla" charset="0"/>
                    <a:cs typeface="Karla" charset="0"/>
                  </a:rPr>
                  <a:t> for a fix value of </a:t>
                </a:r>
                <a14:m>
                  <m:oMath xmlns:m="http://schemas.openxmlformats.org/officeDocument/2006/math">
                    <m:r>
                      <a:rPr lang="en-US" sz="2400" b="0" i="1" smtClean="0">
                        <a:latin typeface="Cambria Math" charset="0"/>
                        <a:ea typeface="Karla" charset="0"/>
                        <a:cs typeface="Karla" charset="0"/>
                      </a:rPr>
                      <m:t>𝑋</m:t>
                    </m:r>
                    <m:r>
                      <a:rPr lang="en-US" sz="2400" i="1">
                        <a:latin typeface="Cambria Math" charset="0"/>
                        <a:ea typeface="Karla" charset="0"/>
                        <a:cs typeface="Karla" charset="0"/>
                      </a:rPr>
                      <m:t> </m:t>
                    </m:r>
                  </m:oMath>
                </a14:m>
                <a:r>
                  <a:rPr lang="en-US" sz="2400" dirty="0">
                    <a:latin typeface="Karla" charset="0"/>
                    <a:ea typeface="Karla" charset="0"/>
                    <a:cs typeface="Karla" charset="0"/>
                  </a:rPr>
                  <a:t>we will obtain a different observation, and hence a different estimate of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p>
                        <m:r>
                          <a:rPr lang="en-US" sz="2400" i="1">
                            <a:latin typeface="Cambria Math" charset="0"/>
                          </a:rPr>
                          <m:t>′</m:t>
                        </m:r>
                      </m:sup>
                    </m:sSup>
                    <m:r>
                      <a:rPr lang="en-US" sz="2400" i="1">
                        <a:latin typeface="Cambria Math" charset="0"/>
                      </a:rPr>
                      <m:t>𝑠</m:t>
                    </m:r>
                    <m:r>
                      <a:rPr lang="en-US" sz="2400" b="0" i="0" smtClean="0">
                        <a:latin typeface="Cambria Math" charset="0"/>
                      </a:rPr>
                      <m:t>.</m:t>
                    </m:r>
                  </m:oMath>
                </a14:m>
                <a:endParaRPr lang="en-US" sz="2400" dirty="0">
                  <a:latin typeface="Karla" charset="0"/>
                  <a:ea typeface="Karla" charset="0"/>
                  <a:cs typeface="Karla" charset="0"/>
                </a:endParaRPr>
              </a:p>
              <a:p>
                <a:pPr>
                  <a:spcAft>
                    <a:spcPts val="600"/>
                  </a:spcAft>
                </a:pPr>
                <a:endParaRPr lang="en-US" sz="2400" dirty="0">
                  <a:latin typeface="Karla" charset="0"/>
                  <a:ea typeface="Karla" charset="0"/>
                  <a:cs typeface="Karla" charset="0"/>
                </a:endParaRPr>
              </a:p>
              <a:p>
                <a:pPr>
                  <a:spcAft>
                    <a:spcPts val="600"/>
                  </a:spcAft>
                </a:pPr>
                <a:endParaRPr lang="en-US" sz="2400" dirty="0"/>
              </a:p>
              <a:p>
                <a:pPr>
                  <a:spcAft>
                    <a:spcPts val="600"/>
                  </a:spcAft>
                </a:pPr>
                <a:endParaRPr lang="en-US" sz="2400" dirty="0"/>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521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10255167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6628E-BF49-FD46-93F6-669AC0E30E19}"/>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p:txBody>
          <a:bodyPr/>
          <a:lstStyle/>
          <a:p>
            <a:r>
              <a:rPr lang="en-US" sz="2400" b="0" dirty="0">
                <a:ea typeface="Cambria Math" charset="0"/>
                <a:cs typeface="Cambria Math" charset="0"/>
              </a:rPr>
              <a:t>Start with a model</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988646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19C413-1B9B-B342-B247-5C8F270CEEA1}"/>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2"/>
              <p:cNvSpPr>
                <a:spLocks noGrp="1"/>
              </p:cNvSpPr>
              <p:nvPr>
                <p:ph idx="1"/>
              </p:nvPr>
            </p:nvSpPr>
            <p:spPr>
              <a:xfrm>
                <a:off x="833415" y="1177758"/>
                <a:ext cx="10327008" cy="793917"/>
              </a:xfrm>
            </p:spPr>
            <p:txBody>
              <a:bodyPr/>
              <a:lstStyle/>
              <a:p>
                <a:r>
                  <a:rPr lang="en-US" sz="2400" b="0" dirty="0">
                    <a:ea typeface="Cambria Math" charset="0"/>
                    <a:cs typeface="Cambria Math" charset="0"/>
                  </a:rPr>
                  <a:t>For a some values of </a:t>
                </a:r>
                <a14:m>
                  <m:oMath xmlns:m="http://schemas.openxmlformats.org/officeDocument/2006/math">
                    <m:r>
                      <a:rPr lang="en-US" sz="2400" b="0" i="1" smtClean="0">
                        <a:latin typeface="Cambria Math" charset="0"/>
                        <a:ea typeface="Cambria Math" charset="0"/>
                        <a:cs typeface="Cambria Math" charset="0"/>
                      </a:rPr>
                      <m:t>𝑋</m:t>
                    </m:r>
                    <m:r>
                      <a:rPr lang="en-US" sz="2400" b="0" i="0" smtClean="0">
                        <a:latin typeface="Cambria Math" charset="0"/>
                        <a:ea typeface="Cambria Math" charset="0"/>
                        <a:cs typeface="Cambria Math" charset="0"/>
                      </a:rPr>
                      <m:t>,</m:t>
                    </m:r>
                  </m:oMath>
                </a14:m>
                <a:r>
                  <a:rPr lang="en-US" sz="2400" dirty="0"/>
                  <a:t> </a:t>
                </a:r>
                <a14:m>
                  <m:oMath xmlns:m="http://schemas.openxmlformats.org/officeDocument/2006/math">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𝑓</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𝑋</m:t>
                    </m:r>
                    <m:r>
                      <a:rPr lang="en-US" sz="2400" b="0" i="1" smtClean="0">
                        <a:latin typeface="Cambria Math" charset="0"/>
                        <a:ea typeface="Cambria Math" charset="0"/>
                        <a:cs typeface="Cambria Math" charset="0"/>
                      </a:rPr>
                      <m:t>)</m:t>
                    </m:r>
                  </m:oMath>
                </a14:m>
                <a:endParaRPr lang="en-US" sz="2400" dirty="0"/>
              </a:p>
            </p:txBody>
          </p:sp>
        </mc:Choice>
        <mc:Fallback xmlns="">
          <p:sp>
            <p:nvSpPr>
              <p:cNvPr id="6" name="Content Placeholder 2"/>
              <p:cNvSpPr>
                <a:spLocks noGrp="1" noRot="1" noChangeAspect="1" noMove="1" noResize="1" noEditPoints="1" noAdjustHandles="1" noChangeArrowheads="1" noChangeShapeType="1" noTextEdit="1"/>
              </p:cNvSpPr>
              <p:nvPr>
                <p:ph idx="1"/>
              </p:nvPr>
            </p:nvSpPr>
            <p:spPr>
              <a:xfrm>
                <a:off x="833415" y="1177758"/>
                <a:ext cx="10327008" cy="793917"/>
              </a:xfrm>
              <a:blipFill rotWithShape="0">
                <a:blip r:embed="rId3"/>
                <a:stretch>
                  <a:fillRect l="-945" t="-615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113216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DB2848-1E2E-C646-AF7F-10110DB4A62A}"/>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6" name="Content Placeholder 2"/>
          <p:cNvSpPr>
            <a:spLocks noGrp="1"/>
          </p:cNvSpPr>
          <p:nvPr>
            <p:ph idx="1"/>
          </p:nvPr>
        </p:nvSpPr>
        <p:spPr>
          <a:xfrm>
            <a:off x="761978" y="1034544"/>
            <a:ext cx="10327008" cy="793917"/>
          </a:xfrm>
        </p:spPr>
        <p:txBody>
          <a:bodyPr/>
          <a:lstStyle/>
          <a:p>
            <a:r>
              <a:rPr lang="en-US" sz="2400" dirty="0">
                <a:ea typeface="Cambria Math" charset="0"/>
                <a:cs typeface="Cambria Math" charset="0"/>
              </a:rPr>
              <a:t>But due to error, </a:t>
            </a:r>
            <a:r>
              <a:rPr lang="en-US" sz="2400" dirty="0"/>
              <a:t>every time we measure the response </a:t>
            </a:r>
            <a:r>
              <a:rPr lang="en-US" sz="2400" i="1" dirty="0"/>
              <a:t>Y</a:t>
            </a:r>
            <a:r>
              <a:rPr lang="en-US" sz="2400" dirty="0"/>
              <a:t> for a fixed value of X we will obtain a different observation. </a:t>
            </a:r>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66734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624E2E-D5C5-1E48-A4C2-39890911D91B}"/>
              </a:ext>
            </a:extLst>
          </p:cNvPr>
          <p:cNvPicPr>
            <a:picLocks noChangeAspect="1"/>
          </p:cNvPicPr>
          <p:nvPr/>
        </p:nvPicPr>
        <p:blipFill>
          <a:blip r:embed="rId2"/>
          <a:stretch>
            <a:fillRect/>
          </a:stretch>
        </p:blipFill>
        <p:spPr>
          <a:xfrm>
            <a:off x="3200400" y="2286000"/>
            <a:ext cx="5852160" cy="3901440"/>
          </a:xfrm>
          <a:prstGeom prst="rect">
            <a:avLst/>
          </a:prstGeom>
        </p:spPr>
      </p:pic>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One set of observations</a:t>
            </a:r>
            <a:r>
              <a:rPr lang="en-US" sz="2400">
                <a:ea typeface="Cambria Math" charset="0"/>
                <a:cs typeface="Cambria Math" charset="0"/>
              </a:rPr>
              <a:t>, ‘one realization’, means one </a:t>
            </a:r>
            <a:r>
              <a:rPr lang="en-US" sz="2400" dirty="0">
                <a:ea typeface="Cambria Math" charset="0"/>
                <a:cs typeface="Cambria Math" charset="0"/>
              </a:rPr>
              <a:t>set of </a:t>
            </a:r>
            <a:r>
              <a:rPr lang="en-US" sz="2400" i="1" dirty="0">
                <a:ea typeface="Cambria Math" charset="0"/>
                <a:cs typeface="Cambria Math" charset="0"/>
              </a:rPr>
              <a:t>Y</a:t>
            </a:r>
            <a:r>
              <a:rPr lang="en-US" sz="2400" dirty="0">
                <a:ea typeface="Cambria Math" charset="0"/>
                <a:cs typeface="Cambria Math" charset="0"/>
              </a:rPr>
              <a:t>s (red crosses).  </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346729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11"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(green crosses).</a:t>
            </a: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64</a:t>
            </a:fld>
            <a:endParaRPr lang="en-US"/>
          </a:p>
        </p:txBody>
      </p:sp>
      <p:pic>
        <p:nvPicPr>
          <p:cNvPr id="7" name="Picture 6">
            <a:extLst>
              <a:ext uri="{FF2B5EF4-FFF2-40B4-BE49-F238E27FC236}">
                <a16:creationId xmlns:a16="http://schemas.microsoft.com/office/drawing/2014/main" id="{42223797-0293-E14C-82EF-CCAFA1D583AC}"/>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855046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p:sp>
        <p:nvSpPr>
          <p:cNvPr id="7" name="Content Placeholder 2"/>
          <p:cNvSpPr>
            <a:spLocks noGrp="1"/>
          </p:cNvSpPr>
          <p:nvPr>
            <p:ph idx="1"/>
          </p:nvPr>
        </p:nvSpPr>
        <p:spPr>
          <a:xfrm>
            <a:off x="761977" y="1034544"/>
            <a:ext cx="10717449" cy="793917"/>
          </a:xfrm>
        </p:spPr>
        <p:txBody>
          <a:bodyPr/>
          <a:lstStyle/>
          <a:p>
            <a:r>
              <a:rPr lang="en-US" sz="2400" dirty="0">
                <a:ea typeface="Cambria Math" charset="0"/>
                <a:cs typeface="Cambria Math" charset="0"/>
              </a:rPr>
              <a:t>Another set of observations, ‘another realization’ means another set of </a:t>
            </a:r>
            <a:r>
              <a:rPr lang="en-US" sz="2400" i="1" dirty="0">
                <a:ea typeface="Cambria Math" charset="0"/>
                <a:cs typeface="Cambria Math" charset="0"/>
              </a:rPr>
              <a:t>Y</a:t>
            </a:r>
            <a:r>
              <a:rPr lang="en-US" sz="2400" dirty="0">
                <a:ea typeface="Cambria Math" charset="0"/>
                <a:cs typeface="Cambria Math" charset="0"/>
              </a:rPr>
              <a:t>s (black crosses).</a:t>
            </a:r>
            <a:endParaRPr lang="en-US" sz="2400" dirty="0"/>
          </a:p>
          <a:p>
            <a:endParaRPr lang="en-US" sz="2400" i="1" dirty="0"/>
          </a:p>
        </p:txBody>
      </p:sp>
      <p:sp>
        <p:nvSpPr>
          <p:cNvPr id="4" name="Slide Number Placeholder 3"/>
          <p:cNvSpPr>
            <a:spLocks noGrp="1"/>
          </p:cNvSpPr>
          <p:nvPr>
            <p:ph type="sldNum" sz="quarter" idx="12"/>
          </p:nvPr>
        </p:nvSpPr>
        <p:spPr/>
        <p:txBody>
          <a:bodyPr/>
          <a:lstStyle/>
          <a:p>
            <a:fld id="{81B7CCDB-6D39-0547-B7B3-C80E39D6513A}" type="slidenum">
              <a:rPr lang="en-US" smtClean="0"/>
              <a:t>65</a:t>
            </a:fld>
            <a:endParaRPr lang="en-US"/>
          </a:p>
        </p:txBody>
      </p:sp>
      <p:pic>
        <p:nvPicPr>
          <p:cNvPr id="5" name="Picture 4">
            <a:extLst>
              <a:ext uri="{FF2B5EF4-FFF2-40B4-BE49-F238E27FC236}">
                <a16:creationId xmlns:a16="http://schemas.microsoft.com/office/drawing/2014/main" id="{717DCD17-4737-EB4B-965A-8637E3A555B8}"/>
              </a:ext>
            </a:extLst>
          </p:cNvPr>
          <p:cNvPicPr>
            <a:picLocks noChangeAspect="1"/>
          </p:cNvPicPr>
          <p:nvPr/>
        </p:nvPicPr>
        <p:blipFill>
          <a:blip r:embed="rId2"/>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3391309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66</a:t>
            </a:fld>
            <a:endParaRPr lang="en-US"/>
          </a:p>
        </p:txBody>
      </p:sp>
      <p:pic>
        <p:nvPicPr>
          <p:cNvPr id="7" name="Picture 6">
            <a:extLst>
              <a:ext uri="{FF2B5EF4-FFF2-40B4-BE49-F238E27FC236}">
                <a16:creationId xmlns:a16="http://schemas.microsoft.com/office/drawing/2014/main" id="{3E20DF78-2640-8D4E-B418-09D4DB7BE0B5}"/>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1100627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67</a:t>
            </a:fld>
            <a:endParaRPr lang="en-US"/>
          </a:p>
        </p:txBody>
      </p:sp>
      <p:pic>
        <p:nvPicPr>
          <p:cNvPr id="7" name="Picture 6">
            <a:extLst>
              <a:ext uri="{FF2B5EF4-FFF2-40B4-BE49-F238E27FC236}">
                <a16:creationId xmlns:a16="http://schemas.microsoft.com/office/drawing/2014/main" id="{E7C96AD7-ADD4-464E-8A89-7FE5E22727B8}"/>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833890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833415" y="1177759"/>
                <a:ext cx="10327008" cy="879642"/>
              </a:xfrm>
            </p:spPr>
            <p:txBody>
              <a:bodyPr/>
              <a:lstStyle/>
              <a:p>
                <a:r>
                  <a:rPr lang="en-US" sz="2400" dirty="0"/>
                  <a:t>For each one of those ‘realizations’, we could fit a model and estimate,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oMath>
                </a14:m>
                <a:r>
                  <a:rPr lang="en-US" sz="2400" dirty="0">
                    <a:ea typeface="Cambria Math" charset="0"/>
                    <a:cs typeface="Cambria Math" charset="0"/>
                  </a:rPr>
                  <a:t> and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m:t>
                    </m:r>
                  </m:oMath>
                </a14:m>
                <a:endParaRPr lang="en-US" sz="2400"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833415" y="1177759"/>
                <a:ext cx="10327008" cy="879642"/>
              </a:xfrm>
              <a:blipFill rotWithShape="0">
                <a:blip r:embed="rId2"/>
                <a:stretch>
                  <a:fillRect l="-945" t="-2759" b="-1379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68</a:t>
            </a:fld>
            <a:endParaRPr lang="en-US"/>
          </a:p>
        </p:txBody>
      </p:sp>
      <p:pic>
        <p:nvPicPr>
          <p:cNvPr id="7" name="Picture 6">
            <a:extLst>
              <a:ext uri="{FF2B5EF4-FFF2-40B4-BE49-F238E27FC236}">
                <a16:creationId xmlns:a16="http://schemas.microsoft.com/office/drawing/2014/main" id="{F70E4D65-CCA9-3945-87FA-8565D45894F2}"/>
              </a:ext>
            </a:extLst>
          </p:cNvPr>
          <p:cNvPicPr>
            <a:picLocks noChangeAspect="1"/>
          </p:cNvPicPr>
          <p:nvPr/>
        </p:nvPicPr>
        <p:blipFill>
          <a:blip r:embed="rId3"/>
          <a:stretch>
            <a:fillRect/>
          </a:stretch>
        </p:blipFill>
        <p:spPr>
          <a:xfrm>
            <a:off x="3200400" y="2286000"/>
            <a:ext cx="5852160" cy="3901440"/>
          </a:xfrm>
          <a:prstGeom prst="rect">
            <a:avLst/>
          </a:prstGeom>
        </p:spPr>
      </p:pic>
    </p:spTree>
    <p:extLst>
      <p:ext uri="{BB962C8B-B14F-4D97-AF65-F5344CB8AC3E}">
        <p14:creationId xmlns:p14="http://schemas.microsoft.com/office/powerpoint/2010/main" val="715554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sz="2400" dirty="0"/>
              <a:t>There is an asymmetry in many of these problems: </a:t>
            </a:r>
          </a:p>
          <a:p>
            <a:pPr marL="923925"/>
            <a:r>
              <a:rPr lang="en-US" sz="2400" dirty="0"/>
              <a:t>The variable we'd like to predict may be more difficult to measure, is more important than the other(s), or may be directly or indirectly influenced by the values of the other variable(s).</a:t>
            </a:r>
          </a:p>
          <a:p>
            <a:endParaRPr lang="en-US" sz="2400" dirty="0"/>
          </a:p>
          <a:p>
            <a:r>
              <a:rPr lang="en-US" sz="2400" dirty="0"/>
              <a:t>Thus, we'd like to define two categories of variables: </a:t>
            </a:r>
          </a:p>
          <a:p>
            <a:pPr marL="979488" indent="-455613">
              <a:buFont typeface="Arial" charset="0"/>
              <a:buChar char="•"/>
            </a:pPr>
            <a:r>
              <a:rPr lang="en-US" sz="2400" dirty="0"/>
              <a:t>variables whose value we want to predict </a:t>
            </a:r>
          </a:p>
          <a:p>
            <a:pPr marL="979488" indent="-455613">
              <a:buFont typeface="Arial" charset="0"/>
              <a:buChar char="•"/>
            </a:pPr>
            <a:r>
              <a:rPr lang="en-US" sz="2400"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121367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872"/>
              </a:spcBef>
              <a:spcAft>
                <a:spcPts val="600"/>
              </a:spcAft>
            </a:pPr>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69</a:t>
            </a:fld>
            <a:endParaRPr lang="en-US"/>
          </a:p>
        </p:txBody>
      </p:sp>
      <mc:AlternateContent xmlns:mc="http://schemas.openxmlformats.org/markup-compatibility/2006" xmlns:a14="http://schemas.microsoft.com/office/drawing/2010/main">
        <mc:Choice Requires="a14">
          <p:sp>
            <p:nvSpPr>
              <p:cNvPr id="6" name="Content Placeholder 2"/>
              <p:cNvSpPr txBox="1">
                <a:spLocks/>
              </p:cNvSpPr>
              <p:nvPr/>
            </p:nvSpPr>
            <p:spPr>
              <a:xfrm>
                <a:off x="833415" y="950445"/>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400" i="1" smtClean="0">
                          <a:latin typeface="Cambria Math" charset="0"/>
                          <a:ea typeface="Cambria Math" charset="0"/>
                          <a:cs typeface="Cambria Math" charset="0"/>
                        </a:rPr>
                        <m:t>.</m:t>
                      </m:r>
                    </m:oMath>
                  </m:oMathPara>
                </a14:m>
                <a:endParaRPr lang="en-US" sz="2400" dirty="0"/>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833415" y="950445"/>
                <a:ext cx="10327008" cy="879642"/>
              </a:xfrm>
              <a:prstGeom prst="rect">
                <a:avLst/>
              </a:prstGeom>
              <a:blipFill rotWithShape="0">
                <a:blip r:embed="rId3"/>
                <a:stretch>
                  <a:fillRect/>
                </a:stretch>
              </a:blipFill>
              <a:ln>
                <a:noFill/>
              </a:ln>
            </p:spPr>
            <p:txBody>
              <a:bodyPr/>
              <a:lstStyle/>
              <a:p>
                <a:r>
                  <a:rPr lang="en-US">
                    <a:noFill/>
                  </a:rPr>
                  <a:t> </a:t>
                </a:r>
              </a:p>
            </p:txBody>
          </p:sp>
        </mc:Fallback>
      </mc:AlternateContent>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on real data. We now select a sub-sample from all the data. </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815797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70</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625780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71</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38136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72</a:t>
            </a:fld>
            <a:endParaRPr lang="en-US"/>
          </a:p>
        </p:txBody>
      </p:sp>
      <p:sp>
        <p:nvSpPr>
          <p:cNvPr id="7"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Another sub-sample. </a:t>
            </a:r>
          </a:p>
        </p:txBody>
      </p:sp>
    </p:spTree>
    <p:extLst>
      <p:ext uri="{BB962C8B-B14F-4D97-AF65-F5344CB8AC3E}">
        <p14:creationId xmlns:p14="http://schemas.microsoft.com/office/powerpoint/2010/main" val="1376649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73</a:t>
            </a:fld>
            <a:endParaRPr lang="en-US"/>
          </a:p>
        </p:txBody>
      </p:sp>
      <p:sp>
        <p:nvSpPr>
          <p:cNvPr id="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Repeat this for 100 times.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04" y="1755648"/>
            <a:ext cx="10058400" cy="4572000"/>
          </a:xfrm>
          <a:prstGeom prst="rect">
            <a:avLst/>
          </a:prstGeom>
        </p:spPr>
      </p:pic>
    </p:spTree>
    <p:extLst>
      <p:ext uri="{BB962C8B-B14F-4D97-AF65-F5344CB8AC3E}">
        <p14:creationId xmlns:p14="http://schemas.microsoft.com/office/powerpoint/2010/main" val="1844877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369" y="1965960"/>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74</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estimate the mean and standard deviation of the estimate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endParaRPr lang="en-US" sz="24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4"/>
                <a:stretch>
                  <a:fillRect l="-945" t="-275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1680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sp>
        <p:nvSpPr>
          <p:cNvPr id="2" name="Title 1"/>
          <p:cNvSpPr>
            <a:spLocks noGrp="1"/>
          </p:cNvSpPr>
          <p:nvPr>
            <p:ph type="title"/>
          </p:nvPr>
        </p:nvSpPr>
        <p:spPr/>
        <p:txBody>
          <a:bodyPr/>
          <a:lstStyle/>
          <a:p>
            <a:r>
              <a:rPr lang="en-US" dirty="0"/>
              <a:t>Evaluating Significance of Predictors </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75</a:t>
            </a:fld>
            <a:endParaRPr lang="en-US"/>
          </a:p>
        </p:txBody>
      </p:sp>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4" name="TextBox 13"/>
          <p:cNvSpPr txBox="1"/>
          <p:nvPr/>
        </p:nvSpPr>
        <p:spPr>
          <a:xfrm>
            <a:off x="7554787" y="2554383"/>
            <a:ext cx="583814" cy="369332"/>
          </a:xfrm>
          <a:prstGeom prst="rect">
            <a:avLst/>
          </a:prstGeom>
          <a:noFill/>
        </p:spPr>
        <p:txBody>
          <a:bodyPr wrap="none" rtlCol="0">
            <a:spAutoFit/>
          </a:bodyPr>
          <a:lstStyle/>
          <a:p>
            <a:r>
              <a:rPr lang="en-US" dirty="0"/>
              <a:t>95%</a:t>
            </a:r>
          </a:p>
        </p:txBody>
      </p:sp>
      <mc:AlternateContent xmlns:mc="http://schemas.openxmlformats.org/markup-compatibility/2006" xmlns:a14="http://schemas.microsoft.com/office/drawing/2010/main">
        <mc:Choice Requires="a14">
          <p:sp>
            <p:nvSpPr>
              <p:cNvPr id="16" name="Content Placeholder 2"/>
              <p:cNvSpPr txBox="1">
                <a:spLocks/>
              </p:cNvSpPr>
              <p:nvPr/>
            </p:nvSpPr>
            <p:spPr>
              <a:xfrm>
                <a:off x="833415" y="98380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can calculate the confidence intervals, which are the ranges of values such that the true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16" name="Content Placeholder 2"/>
              <p:cNvSpPr txBox="1">
                <a:spLocks noRot="1" noChangeAspect="1" noMove="1" noResize="1" noEditPoints="1" noAdjustHandles="1" noChangeArrowheads="1" noChangeShapeType="1" noTextEdit="1"/>
              </p:cNvSpPr>
              <p:nvPr/>
            </p:nvSpPr>
            <p:spPr>
              <a:xfrm>
                <a:off x="833415" y="983807"/>
                <a:ext cx="10327008" cy="879642"/>
              </a:xfrm>
              <a:prstGeom prst="rect">
                <a:avLst/>
              </a:prstGeom>
              <a:blipFill rotWithShape="0">
                <a:blip r:embed="rId3"/>
                <a:stretch>
                  <a:fillRect l="-945" t="-5517" b="-5034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81419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8929" y="2173228"/>
            <a:ext cx="11672033" cy="3108960"/>
            <a:chOff x="72751" y="1302462"/>
            <a:chExt cx="11672033" cy="310896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9467" t="2516" r="8537" b="1679"/>
            <a:stretch/>
          </p:blipFill>
          <p:spPr>
            <a:xfrm>
              <a:off x="72751" y="1302462"/>
              <a:ext cx="3749039" cy="3108960"/>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10394" t="5401" r="7086" b="2127"/>
            <a:stretch/>
          </p:blipFill>
          <p:spPr>
            <a:xfrm>
              <a:off x="7778870" y="1371600"/>
              <a:ext cx="3965914" cy="2962656"/>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8163" t="2549" r="7304" b="1736"/>
            <a:stretch/>
          </p:blipFill>
          <p:spPr>
            <a:xfrm>
              <a:off x="3785841" y="1324764"/>
              <a:ext cx="4058174" cy="3063240"/>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76</a:t>
            </a:fld>
            <a:endParaRPr lang="en-US"/>
          </a:p>
        </p:txBody>
      </p:sp>
      <p:sp>
        <p:nvSpPr>
          <p:cNvPr id="13" name="Content Placeholder 2"/>
          <p:cNvSpPr txBox="1">
            <a:spLocks/>
          </p:cNvSpPr>
          <p:nvPr/>
        </p:nvSpPr>
        <p:spPr>
          <a:xfrm>
            <a:off x="737602" y="482002"/>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Now we can answer the question, “how significant are the predictors?” Here we show the same analysis for all three predictors. </a:t>
            </a:r>
          </a:p>
          <a:p>
            <a:r>
              <a:rPr lang="en-US" sz="2400" b="1" dirty="0"/>
              <a:t>Question</a:t>
            </a:r>
            <a:r>
              <a:rPr lang="en-US" sz="2400" dirty="0"/>
              <a:t>: Which ones are important? </a:t>
            </a:r>
          </a:p>
        </p:txBody>
      </p:sp>
    </p:spTree>
    <p:extLst>
      <p:ext uri="{BB962C8B-B14F-4D97-AF65-F5344CB8AC3E}">
        <p14:creationId xmlns:p14="http://schemas.microsoft.com/office/powerpoint/2010/main" val="10516953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5476" y="2274982"/>
            <a:ext cx="11545299" cy="2984904"/>
            <a:chOff x="125476" y="2787942"/>
            <a:chExt cx="11545299" cy="2984904"/>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7897672" y="2787942"/>
              <a:ext cx="3773103" cy="29260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8291" t="4489" r="7399" b="1393"/>
            <a:stretch/>
          </p:blipFill>
          <p:spPr>
            <a:xfrm>
              <a:off x="3902625" y="2787942"/>
              <a:ext cx="3995047" cy="2973058"/>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11111" t="5000" r="8887" b="1250"/>
            <a:stretch/>
          </p:blipFill>
          <p:spPr>
            <a:xfrm>
              <a:off x="125476" y="2787942"/>
              <a:ext cx="3820677" cy="2984904"/>
            </a:xfrm>
            <a:prstGeom prst="rect">
              <a:avLst/>
            </a:prstGeom>
          </p:spPr>
        </p:pic>
      </p:grpSp>
      <p:sp>
        <p:nvSpPr>
          <p:cNvPr id="3" name="Slide Number Placeholder 2"/>
          <p:cNvSpPr>
            <a:spLocks noGrp="1"/>
          </p:cNvSpPr>
          <p:nvPr>
            <p:ph type="sldNum" sz="quarter" idx="12"/>
          </p:nvPr>
        </p:nvSpPr>
        <p:spPr/>
        <p:txBody>
          <a:bodyPr/>
          <a:lstStyle/>
          <a:p>
            <a:fld id="{81B7CCDB-6D39-0547-B7B3-C80E39D6513A}" type="slidenum">
              <a:rPr lang="en-US" smtClean="0"/>
              <a:t>77</a:t>
            </a:fld>
            <a:endParaRPr lang="en-US"/>
          </a:p>
        </p:txBody>
      </p:sp>
      <p:sp>
        <p:nvSpPr>
          <p:cNvPr id="18" name="Content Placeholder 2"/>
          <p:cNvSpPr txBox="1">
            <a:spLocks/>
          </p:cNvSpPr>
          <p:nvPr/>
        </p:nvSpPr>
        <p:spPr>
          <a:xfrm>
            <a:off x="632693" y="390523"/>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examine how consistent the estimated values of the coefficients are with zero. Looking at the area under the curve below zero. </a:t>
            </a:r>
          </a:p>
          <a:p>
            <a:r>
              <a:rPr lang="en-US" sz="2400" dirty="0"/>
              <a:t>This is called hypothesis testing which we will visit again later next lecture.</a:t>
            </a:r>
          </a:p>
        </p:txBody>
      </p:sp>
    </p:spTree>
    <p:extLst>
      <p:ext uri="{BB962C8B-B14F-4D97-AF65-F5344CB8AC3E}">
        <p14:creationId xmlns:p14="http://schemas.microsoft.com/office/powerpoint/2010/main" val="487942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Evaluating Significance of Predictors</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a:spcAft>
                    <a:spcPts val="600"/>
                  </a:spcAft>
                </a:pPr>
                <a:r>
                  <a:rPr lang="en-US" sz="2400" dirty="0">
                    <a:latin typeface="Karla" charset="0"/>
                    <a:ea typeface="Karla" charset="0"/>
                    <a:cs typeface="Karla" charset="0"/>
                  </a:rPr>
                  <a:t>However, three things happen: </a:t>
                </a:r>
              </a:p>
              <a:p>
                <a:pPr marL="514350" indent="-514350">
                  <a:spcAft>
                    <a:spcPts val="600"/>
                  </a:spcAft>
                  <a:buFont typeface="Arial" charset="0"/>
                  <a:buChar char="•"/>
                </a:pPr>
                <a:r>
                  <a:rPr lang="en-US" sz="2400" dirty="0">
                    <a:latin typeface="Karla" charset="0"/>
                    <a:ea typeface="Karla" charset="0"/>
                    <a:cs typeface="Karla" charset="0"/>
                  </a:rPr>
                  <a:t>we do not know the exact form of </a:t>
                </a:r>
                <a14:m>
                  <m:oMath xmlns:m="http://schemas.openxmlformats.org/officeDocument/2006/math">
                    <m:r>
                      <a:rPr lang="en-US" sz="2400" i="1">
                        <a:latin typeface="Cambria Math" charset="0"/>
                        <a:ea typeface="Karla" charset="0"/>
                        <a:cs typeface="Karla" charset="0"/>
                      </a:rPr>
                      <m:t>𝑓</m:t>
                    </m:r>
                    <m:d>
                      <m:dPr>
                        <m:ctrlPr>
                          <a:rPr lang="en-US" sz="2400" i="1">
                            <a:latin typeface="Cambria Math" panose="02040503050406030204" pitchFamily="18" charset="0"/>
                            <a:ea typeface="Karla" charset="0"/>
                            <a:cs typeface="Karla" charset="0"/>
                          </a:rPr>
                        </m:ctrlPr>
                      </m:dPr>
                      <m:e>
                        <m:r>
                          <a:rPr lang="en-US" sz="2400" i="1">
                            <a:latin typeface="Cambria Math" charset="0"/>
                            <a:ea typeface="Karla" charset="0"/>
                            <a:cs typeface="Karla" charset="0"/>
                          </a:rPr>
                          <m:t>𝑥</m:t>
                        </m:r>
                      </m:e>
                    </m:d>
                  </m:oMath>
                </a14:m>
                <a:endParaRPr lang="en-US" sz="2400" dirty="0">
                  <a:latin typeface="Karla" charset="0"/>
                  <a:ea typeface="Karla" charset="0"/>
                  <a:cs typeface="Karla" charset="0"/>
                </a:endParaRPr>
              </a:p>
              <a:p>
                <a:pPr marL="514350" indent="-514350">
                  <a:spcAft>
                    <a:spcPts val="600"/>
                  </a:spcAft>
                  <a:buFont typeface="Arial" charset="0"/>
                  <a:buChar char="•"/>
                </a:pPr>
                <a14:m>
                  <m:oMath xmlns:m="http://schemas.openxmlformats.org/officeDocument/2006/math">
                    <m:r>
                      <a:rPr lang="en-US" sz="2400">
                        <a:latin typeface="Cambria Math" charset="0"/>
                        <a:ea typeface="Karla" charset="0"/>
                        <a:cs typeface="Karla" charset="0"/>
                      </a:rPr>
                      <m:t>𝜺</m:t>
                    </m:r>
                  </m:oMath>
                </a14:m>
                <a:r>
                  <a:rPr lang="en-US" sz="2400" dirty="0">
                    <a:latin typeface="Karla" charset="0"/>
                    <a:ea typeface="Karla" charset="0"/>
                    <a:cs typeface="Karla" charset="0"/>
                  </a:rPr>
                  <a:t> is always there </a:t>
                </a:r>
              </a:p>
              <a:p>
                <a:pPr marL="514350" indent="-514350">
                  <a:spcAft>
                    <a:spcPts val="600"/>
                  </a:spcAft>
                  <a:buFont typeface="Arial" charset="0"/>
                  <a:buChar char="•"/>
                </a:pPr>
                <a:r>
                  <a:rPr lang="en-US" sz="2400" dirty="0">
                    <a:latin typeface="Karla" charset="0"/>
                    <a:ea typeface="Karla" charset="0"/>
                    <a:cs typeface="Karla" charset="0"/>
                  </a:rPr>
                  <a:t>Sample size</a:t>
                </a:r>
              </a:p>
              <a:p>
                <a:pPr>
                  <a:spcAft>
                    <a:spcPts val="600"/>
                  </a:spcAft>
                </a:pPr>
                <a:endParaRPr lang="en-US" sz="2400" b="1" dirty="0">
                  <a:latin typeface="Karla" charset="0"/>
                  <a:ea typeface="Karla" charset="0"/>
                  <a:cs typeface="Karla" charset="0"/>
                </a:endParaRPr>
              </a:p>
              <a:p>
                <a:pPr>
                  <a:spcAft>
                    <a:spcPts val="600"/>
                  </a:spcAft>
                </a:pPr>
                <a:r>
                  <a:rPr lang="en-US" sz="2400" b="1" dirty="0">
                    <a:latin typeface="Karla" charset="0"/>
                    <a:ea typeface="Karla" charset="0"/>
                    <a:cs typeface="Karla" charset="0"/>
                  </a:rPr>
                  <a:t>We now address sample size</a:t>
                </a:r>
              </a:p>
              <a:p>
                <a:pPr>
                  <a:spcAft>
                    <a:spcPts val="600"/>
                  </a:spcAft>
                </a:pPr>
                <a:r>
                  <a:rPr lang="en-US" sz="2400" dirty="0"/>
                  <a:t>As we saw in Lecture 1b, sample estimates are approximation to population means </a:t>
                </a:r>
                <a:r>
                  <a:rPr lang="mr-IN" sz="2400" dirty="0"/>
                  <a:t>…</a:t>
                </a:r>
                <a:r>
                  <a:rPr lang="en-US" sz="2400" dirty="0"/>
                  <a:t> blah </a:t>
                </a:r>
                <a:r>
                  <a:rPr lang="en-US" sz="2400" dirty="0" err="1"/>
                  <a:t>balh</a:t>
                </a:r>
                <a:r>
                  <a:rPr lang="en-US" sz="2400" dirty="0"/>
                  <a:t> </a:t>
                </a:r>
              </a:p>
              <a:p>
                <a:pPr>
                  <a:spcAft>
                    <a:spcPts val="600"/>
                  </a:spcAft>
                </a:pPr>
                <a:r>
                  <a:rPr lang="en-US" sz="2400" dirty="0"/>
                  <a:t>Let’s think how this affects our estimate of predictors and how this affects are conclusions on the significance of the predictors.</a:t>
                </a:r>
              </a:p>
              <a:p>
                <a:pPr marL="514350" indent="-514350">
                  <a:spcAft>
                    <a:spcPts val="600"/>
                  </a:spcAft>
                  <a:buFont typeface="Arial" charset="0"/>
                  <a:buChar char="•"/>
                </a:pPr>
                <a:endParaRPr lang="en-US" sz="2400" dirty="0">
                  <a:latin typeface="Karla" charset="0"/>
                  <a:ea typeface="Karla" charset="0"/>
                  <a:cs typeface="Karla" charset="0"/>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945" t="-2305" b="-1334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78</a:t>
            </a:fld>
            <a:endParaRPr lang="en-US"/>
          </a:p>
        </p:txBody>
      </p:sp>
      <p:sp>
        <p:nvSpPr>
          <p:cNvPr id="7" name="Rectangle 6"/>
          <p:cNvSpPr/>
          <p:nvPr/>
        </p:nvSpPr>
        <p:spPr>
          <a:xfrm>
            <a:off x="3916644" y="1489220"/>
            <a:ext cx="4653614" cy="369332"/>
          </a:xfrm>
          <a:prstGeom prst="rect">
            <a:avLst/>
          </a:prstGeom>
        </p:spPr>
        <p:txBody>
          <a:bodyPr wrap="square">
            <a:spAutoFit/>
          </a:bodyPr>
          <a:lstStyle/>
          <a:p>
            <a:endParaRPr lang="en-US" b="1" dirty="0">
              <a:solidFill>
                <a:srgbClr val="FF0000"/>
              </a:solidFill>
            </a:endParaRPr>
          </a:p>
        </p:txBody>
      </p:sp>
    </p:spTree>
    <p:extLst>
      <p:ext uri="{BB962C8B-B14F-4D97-AF65-F5344CB8AC3E}">
        <p14:creationId xmlns:p14="http://schemas.microsoft.com/office/powerpoint/2010/main" val="67170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3" name="Content Placeholder 2"/>
          <p:cNvSpPr>
            <a:spLocks noGrp="1"/>
          </p:cNvSpPr>
          <p:nvPr>
            <p:ph idx="1"/>
          </p:nvPr>
        </p:nvSpPr>
        <p:spPr/>
        <p:txBody>
          <a:bodyPr/>
          <a:lstStyle/>
          <a:p>
            <a:r>
              <a:rPr lang="en-US" dirty="0"/>
              <a:t>Once we have the distribution, </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spTree>
    <p:extLst>
      <p:ext uri="{BB962C8B-B14F-4D97-AF65-F5344CB8AC3E}">
        <p14:creationId xmlns:p14="http://schemas.microsoft.com/office/powerpoint/2010/main" val="203818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3" name="Content Placeholder 2"/>
          <p:cNvSpPr>
            <a:spLocks noGrp="1"/>
          </p:cNvSpPr>
          <p:nvPr>
            <p:ph idx="1"/>
          </p:nvPr>
        </p:nvSpPr>
        <p:spPr/>
        <p:txBody>
          <a:bodyPr/>
          <a:lstStyle/>
          <a:p>
            <a:r>
              <a:rPr lang="en-US" dirty="0"/>
              <a:t>Once we have the distribution, we can calculate the mean and variance. </a:t>
            </a:r>
          </a:p>
          <a:p>
            <a:endParaRPr lang="en-US" dirty="0"/>
          </a:p>
          <a:p>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467" t="2516" r="8537" b="1679"/>
          <a:stretch/>
        </p:blipFill>
        <p:spPr>
          <a:xfrm>
            <a:off x="257371" y="2008301"/>
            <a:ext cx="5030888" cy="4171957"/>
          </a:xfrm>
          <a:prstGeom prst="rect">
            <a:avLst/>
          </a:prstGeom>
        </p:spPr>
      </p:pic>
      <p:grpSp>
        <p:nvGrpSpPr>
          <p:cNvPr id="9" name="Group 8"/>
          <p:cNvGrpSpPr/>
          <p:nvPr/>
        </p:nvGrpSpPr>
        <p:grpSpPr>
          <a:xfrm>
            <a:off x="5322549" y="1909872"/>
            <a:ext cx="6841243" cy="4368814"/>
            <a:chOff x="5322549" y="1909872"/>
            <a:chExt cx="6841243" cy="4368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571" y="1909872"/>
              <a:ext cx="6553221" cy="4368814"/>
            </a:xfrm>
            <a:prstGeom prst="rect">
              <a:avLst/>
            </a:prstGeom>
          </p:spPr>
        </p:pic>
        <p:sp>
          <p:nvSpPr>
            <p:cNvPr id="8" name="Right Arrow 7"/>
            <p:cNvSpPr/>
            <p:nvPr/>
          </p:nvSpPr>
          <p:spPr>
            <a:xfrm>
              <a:off x="5322549" y="3737610"/>
              <a:ext cx="576044" cy="457200"/>
            </a:xfrm>
            <a:prstGeom prst="rightArrow">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7475220" y="396621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8406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Uncertainty for Coefficients</a:t>
            </a:r>
          </a:p>
        </p:txBody>
      </p:sp>
      <p:sp>
        <p:nvSpPr>
          <p:cNvPr id="10" name="Content Placeholder 2"/>
          <p:cNvSpPr>
            <a:spLocks noGrp="1"/>
          </p:cNvSpPr>
          <p:nvPr>
            <p:ph idx="1"/>
          </p:nvPr>
        </p:nvSpPr>
        <p:spPr>
          <a:xfrm>
            <a:off x="833414" y="1177758"/>
            <a:ext cx="10836615" cy="2111143"/>
          </a:xfrm>
        </p:spPr>
        <p:txBody>
          <a:bodyPr/>
          <a:lstStyle/>
          <a:p>
            <a:r>
              <a:rPr lang="en-US" dirty="0"/>
              <a:t>And then we calculate the confidence intervals and the importance of the predictors. </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13" y="2037965"/>
            <a:ext cx="5450649" cy="3633766"/>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558" t="3453" r="7775" b="1546"/>
          <a:stretch/>
        </p:blipFill>
        <p:spPr>
          <a:xfrm>
            <a:off x="6663690" y="2310041"/>
            <a:ext cx="4334811" cy="3361690"/>
          </a:xfrm>
          <a:prstGeom prst="rect">
            <a:avLst/>
          </a:prstGeom>
        </p:spPr>
      </p:pic>
    </p:spTree>
    <p:extLst>
      <p:ext uri="{BB962C8B-B14F-4D97-AF65-F5344CB8AC3E}">
        <p14:creationId xmlns:p14="http://schemas.microsoft.com/office/powerpoint/2010/main" val="1632212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p:sp>
        <p:nvSpPr>
          <p:cNvPr id="3" name="Content Placeholder 2"/>
          <p:cNvSpPr>
            <a:spLocks noGrp="1"/>
          </p:cNvSpPr>
          <p:nvPr>
            <p:ph idx="1"/>
          </p:nvPr>
        </p:nvSpPr>
        <p:spPr/>
        <p:txBody>
          <a:bodyPr/>
          <a:lstStyle/>
          <a:p>
            <a:pPr>
              <a:spcAft>
                <a:spcPts val="500"/>
              </a:spcAft>
            </a:pPr>
            <a:r>
              <a:rPr lang="en-US" dirty="0"/>
              <a:t>Let’s re-examine this more carefully. </a:t>
            </a:r>
          </a:p>
          <a:p>
            <a:pPr>
              <a:spcAft>
                <a:spcPts val="500"/>
              </a:spcAft>
            </a:pPr>
            <a:endParaRPr lang="en-US" dirty="0"/>
          </a:p>
          <a:p>
            <a:pPr>
              <a:spcAft>
                <a:spcPts val="500"/>
              </a:spcAft>
            </a:pPr>
            <a:r>
              <a:rPr lang="en-US" dirty="0"/>
              <a:t> </a:t>
            </a:r>
          </a:p>
          <a:p>
            <a:pPr>
              <a:spcAft>
                <a:spcPts val="500"/>
              </a:spcAft>
            </a:pPr>
            <a:endParaRPr lang="en-US" dirty="0"/>
          </a:p>
          <a:p>
            <a:pPr>
              <a:spcAft>
                <a:spcPts val="500"/>
              </a:spcAft>
            </a:pPr>
            <a:endParaRPr lang="en-US" dirty="0"/>
          </a:p>
        </p:txBody>
      </p:sp>
    </p:spTree>
    <p:extLst>
      <p:ext uri="{BB962C8B-B14F-4D97-AF65-F5344CB8AC3E}">
        <p14:creationId xmlns:p14="http://schemas.microsoft.com/office/powerpoint/2010/main" val="632473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Let’s re-examine this more carefully. </a:t>
                </a:r>
              </a:p>
              <a:p>
                <a:endParaRPr lang="en-US" dirty="0"/>
              </a:p>
              <a:p>
                <a:r>
                  <a:rPr lang="en-US" dirty="0"/>
                  <a:t>In statistics, any estimate value is subject to sample size: </a:t>
                </a:r>
              </a:p>
              <a:p>
                <a:endParaRPr lang="en-US" dirty="0"/>
              </a:p>
              <a:p>
                <a:endParaRPr lang="en-US" dirty="0"/>
              </a:p>
              <a:p>
                <a:r>
                  <a:rPr lang="en-US" dirty="0"/>
                  <a:t>The estimated value, is called the </a:t>
                </a:r>
                <a:r>
                  <a:rPr lang="en-US" b="1" dirty="0"/>
                  <a:t>sample mean</a:t>
                </a:r>
              </a:p>
              <a:p>
                <a:endParaRPr lang="en-US" b="1" dirty="0"/>
              </a:p>
              <a:p>
                <a:endParaRPr lang="en-US" b="1" dirty="0"/>
              </a:p>
              <a:p>
                <a:r>
                  <a:rPr lang="en-US" dirty="0">
                    <a:latin typeface="Karla" charset="0"/>
                    <a:ea typeface="Karla" charset="0"/>
                    <a:cs typeface="Karla" charset="0"/>
                  </a:rPr>
                  <a:t>Whereas  </a:t>
                </a:r>
                <a14:m>
                  <m:oMath xmlns:m="http://schemas.openxmlformats.org/officeDocument/2006/math">
                    <m:r>
                      <a:rPr lang="en-US" b="0" i="1" smtClean="0">
                        <a:latin typeface="Cambria Math" charset="0"/>
                        <a:ea typeface="Karla" charset="0"/>
                        <a:cs typeface="Karla" charset="0"/>
                      </a:rPr>
                      <m:t>𝐸</m:t>
                    </m:r>
                    <m:r>
                      <a:rPr lang="en-US" b="0" i="1" smtClean="0">
                        <a:latin typeface="Cambria Math" charset="0"/>
                        <a:ea typeface="Karla" charset="0"/>
                        <a:cs typeface="Karla" charset="0"/>
                      </a:rPr>
                      <m:t>[</m:t>
                    </m:r>
                    <m:r>
                      <a:rPr lang="en-US" b="0" i="1" smtClean="0">
                        <a:latin typeface="Cambria Math" charset="0"/>
                        <a:ea typeface="Karla" charset="0"/>
                        <a:cs typeface="Karla" charset="0"/>
                      </a:rPr>
                      <m:t>𝑥</m:t>
                    </m:r>
                    <m:r>
                      <a:rPr lang="en-US" b="0" i="1" smtClean="0">
                        <a:latin typeface="Cambria Math" charset="0"/>
                        <a:ea typeface="Karla" charset="0"/>
                        <a:cs typeface="Karla" charset="0"/>
                      </a:rPr>
                      <m:t>]</m:t>
                    </m:r>
                  </m:oMath>
                </a14:m>
                <a:r>
                  <a:rPr lang="en-US" dirty="0">
                    <a:latin typeface="Karla" charset="0"/>
                    <a:ea typeface="Karla" charset="0"/>
                    <a:cs typeface="Karla" charset="0"/>
                  </a:rPr>
                  <a:t> is called the</a:t>
                </a:r>
                <a:r>
                  <a:rPr lang="en-US" b="1" dirty="0"/>
                  <a:t> population mean</a:t>
                </a:r>
              </a:p>
              <a:p>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40" t="-2882" b="-126225"/>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4465320" y="2702673"/>
            <a:ext cx="3261360" cy="1005840"/>
          </a:xfrm>
          <a:prstGeom prst="rect">
            <a:avLst/>
          </a:prstGeom>
        </p:spPr>
      </p:pic>
      <p:pic>
        <p:nvPicPr>
          <p:cNvPr id="5" name="Picture 4"/>
          <p:cNvPicPr>
            <a:picLocks noChangeAspect="1"/>
          </p:cNvPicPr>
          <p:nvPr/>
        </p:nvPicPr>
        <p:blipFill>
          <a:blip r:embed="rId5"/>
          <a:stretch>
            <a:fillRect/>
          </a:stretch>
        </p:blipFill>
        <p:spPr>
          <a:xfrm>
            <a:off x="4678680" y="4194810"/>
            <a:ext cx="2834640" cy="1005840"/>
          </a:xfrm>
          <a:prstGeom prst="rect">
            <a:avLst/>
          </a:prstGeom>
        </p:spPr>
      </p:pic>
    </p:spTree>
    <p:extLst>
      <p:ext uri="{BB962C8B-B14F-4D97-AF65-F5344CB8AC3E}">
        <p14:creationId xmlns:p14="http://schemas.microsoft.com/office/powerpoint/2010/main" val="8578622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56591" y="216531"/>
          <a:ext cx="7200000" cy="6400800"/>
        </p:xfrm>
        <a:graphic>
          <a:graphicData uri="http://schemas.openxmlformats.org/drawingml/2006/table">
            <a:tbl>
              <a:tblPr firstRow="1" bandRow="1">
                <a:tableStyleId>{616DA210-FB5B-4158-B5E0-FEB733F419BA}</a:tableStyleId>
              </a:tblPr>
              <a:tblGrid>
                <a:gridCol w="3600000">
                  <a:extLst>
                    <a:ext uri="{9D8B030D-6E8A-4147-A177-3AD203B41FA5}">
                      <a16:colId xmlns:a16="http://schemas.microsoft.com/office/drawing/2014/main" val="20000"/>
                    </a:ext>
                  </a:extLst>
                </a:gridCol>
                <a:gridCol w="3600000">
                  <a:extLst>
                    <a:ext uri="{9D8B030D-6E8A-4147-A177-3AD203B41FA5}">
                      <a16:colId xmlns:a16="http://schemas.microsoft.com/office/drawing/2014/main" val="20001"/>
                    </a:ext>
                  </a:extLst>
                </a:gridCol>
              </a:tblGrid>
              <a:tr h="221027">
                <a:tc>
                  <a:txBody>
                    <a:bodyPr/>
                    <a:lstStyle/>
                    <a:p>
                      <a:r>
                        <a:rPr sz="1400"/>
                        <a:t>TV</a:t>
                      </a:r>
                    </a:p>
                  </a:txBody>
                  <a:tcPr/>
                </a:tc>
                <a:tc>
                  <a:txBody>
                    <a:bodyPr/>
                    <a:lstStyle/>
                    <a:p>
                      <a:r>
                        <a:rPr sz="1400"/>
                        <a:t>sales</a:t>
                      </a:r>
                    </a:p>
                  </a:txBody>
                  <a:tcPr/>
                </a:tc>
                <a:extLst>
                  <a:ext uri="{0D108BD9-81ED-4DB2-BD59-A6C34878D82A}">
                    <a16:rowId xmlns:a16="http://schemas.microsoft.com/office/drawing/2014/main" val="10000"/>
                  </a:ext>
                </a:extLst>
              </a:tr>
              <a:tr h="0">
                <a:tc>
                  <a:txBody>
                    <a:bodyPr/>
                    <a:lstStyle/>
                    <a:p>
                      <a:r>
                        <a:rPr sz="1400"/>
                        <a:t>230.1</a:t>
                      </a:r>
                    </a:p>
                  </a:txBody>
                  <a:tcPr/>
                </a:tc>
                <a:tc>
                  <a:txBody>
                    <a:bodyPr/>
                    <a:lstStyle/>
                    <a:p>
                      <a:r>
                        <a:rPr sz="1400"/>
                        <a:t>22.1</a:t>
                      </a:r>
                    </a:p>
                  </a:txBody>
                  <a:tcPr/>
                </a:tc>
                <a:extLst>
                  <a:ext uri="{0D108BD9-81ED-4DB2-BD59-A6C34878D82A}">
                    <a16:rowId xmlns:a16="http://schemas.microsoft.com/office/drawing/2014/main" val="10001"/>
                  </a:ext>
                </a:extLst>
              </a:tr>
              <a:tr h="0">
                <a:tc>
                  <a:txBody>
                    <a:bodyPr/>
                    <a:lstStyle/>
                    <a:p>
                      <a:r>
                        <a:rPr sz="1400"/>
                        <a:t>44.5</a:t>
                      </a:r>
                    </a:p>
                  </a:txBody>
                  <a:tcPr/>
                </a:tc>
                <a:tc>
                  <a:txBody>
                    <a:bodyPr/>
                    <a:lstStyle/>
                    <a:p>
                      <a:r>
                        <a:rPr sz="1400" dirty="0"/>
                        <a:t>10.4</a:t>
                      </a:r>
                    </a:p>
                  </a:txBody>
                  <a:tcPr/>
                </a:tc>
                <a:extLst>
                  <a:ext uri="{0D108BD9-81ED-4DB2-BD59-A6C34878D82A}">
                    <a16:rowId xmlns:a16="http://schemas.microsoft.com/office/drawing/2014/main" val="10002"/>
                  </a:ext>
                </a:extLst>
              </a:tr>
              <a:tr h="0">
                <a:tc>
                  <a:txBody>
                    <a:bodyPr/>
                    <a:lstStyle/>
                    <a:p>
                      <a:r>
                        <a:rPr sz="1400"/>
                        <a:t>17.2</a:t>
                      </a:r>
                    </a:p>
                  </a:txBody>
                  <a:tcPr/>
                </a:tc>
                <a:tc>
                  <a:txBody>
                    <a:bodyPr/>
                    <a:lstStyle/>
                    <a:p>
                      <a:r>
                        <a:rPr sz="1400"/>
                        <a:t>9.3</a:t>
                      </a:r>
                    </a:p>
                  </a:txBody>
                  <a:tcPr/>
                </a:tc>
                <a:extLst>
                  <a:ext uri="{0D108BD9-81ED-4DB2-BD59-A6C34878D82A}">
                    <a16:rowId xmlns:a16="http://schemas.microsoft.com/office/drawing/2014/main" val="10003"/>
                  </a:ext>
                </a:extLst>
              </a:tr>
              <a:tr h="0">
                <a:tc>
                  <a:txBody>
                    <a:bodyPr/>
                    <a:lstStyle/>
                    <a:p>
                      <a:r>
                        <a:rPr sz="1400" dirty="0"/>
                        <a:t>151.5</a:t>
                      </a:r>
                    </a:p>
                  </a:txBody>
                  <a:tcPr/>
                </a:tc>
                <a:tc>
                  <a:txBody>
                    <a:bodyPr/>
                    <a:lstStyle/>
                    <a:p>
                      <a:r>
                        <a:rPr sz="1400"/>
                        <a:t>18.5</a:t>
                      </a:r>
                    </a:p>
                  </a:txBody>
                  <a:tcPr/>
                </a:tc>
                <a:extLst>
                  <a:ext uri="{0D108BD9-81ED-4DB2-BD59-A6C34878D82A}">
                    <a16:rowId xmlns:a16="http://schemas.microsoft.com/office/drawing/2014/main" val="10004"/>
                  </a:ext>
                </a:extLst>
              </a:tr>
              <a:tr h="0">
                <a:tc>
                  <a:txBody>
                    <a:bodyPr/>
                    <a:lstStyle/>
                    <a:p>
                      <a:r>
                        <a:rPr sz="1400"/>
                        <a:t>180.8</a:t>
                      </a:r>
                    </a:p>
                  </a:txBody>
                  <a:tcPr/>
                </a:tc>
                <a:tc>
                  <a:txBody>
                    <a:bodyPr/>
                    <a:lstStyle/>
                    <a:p>
                      <a:r>
                        <a:rPr sz="1400"/>
                        <a:t>12.9</a:t>
                      </a:r>
                    </a:p>
                  </a:txBody>
                  <a:tcPr/>
                </a:tc>
                <a:extLst>
                  <a:ext uri="{0D108BD9-81ED-4DB2-BD59-A6C34878D82A}">
                    <a16:rowId xmlns:a16="http://schemas.microsoft.com/office/drawing/2014/main" val="10005"/>
                  </a:ext>
                </a:extLst>
              </a:tr>
              <a:tr h="0">
                <a:tc>
                  <a:txBody>
                    <a:bodyPr/>
                    <a:lstStyle/>
                    <a:p>
                      <a:r>
                        <a:rPr sz="1400"/>
                        <a:t>8.7</a:t>
                      </a:r>
                    </a:p>
                  </a:txBody>
                  <a:tcPr/>
                </a:tc>
                <a:tc>
                  <a:txBody>
                    <a:bodyPr/>
                    <a:lstStyle/>
                    <a:p>
                      <a:r>
                        <a:rPr sz="1400"/>
                        <a:t>7.2</a:t>
                      </a:r>
                    </a:p>
                  </a:txBody>
                  <a:tcPr/>
                </a:tc>
                <a:extLst>
                  <a:ext uri="{0D108BD9-81ED-4DB2-BD59-A6C34878D82A}">
                    <a16:rowId xmlns:a16="http://schemas.microsoft.com/office/drawing/2014/main" val="10006"/>
                  </a:ext>
                </a:extLst>
              </a:tr>
              <a:tr h="0">
                <a:tc>
                  <a:txBody>
                    <a:bodyPr/>
                    <a:lstStyle/>
                    <a:p>
                      <a:r>
                        <a:rPr sz="1400"/>
                        <a:t>57.5</a:t>
                      </a:r>
                    </a:p>
                  </a:txBody>
                  <a:tcPr/>
                </a:tc>
                <a:tc>
                  <a:txBody>
                    <a:bodyPr/>
                    <a:lstStyle/>
                    <a:p>
                      <a:r>
                        <a:rPr sz="1400"/>
                        <a:t>11.8</a:t>
                      </a:r>
                    </a:p>
                  </a:txBody>
                  <a:tcPr/>
                </a:tc>
                <a:extLst>
                  <a:ext uri="{0D108BD9-81ED-4DB2-BD59-A6C34878D82A}">
                    <a16:rowId xmlns:a16="http://schemas.microsoft.com/office/drawing/2014/main" val="10007"/>
                  </a:ext>
                </a:extLst>
              </a:tr>
              <a:tr h="0">
                <a:tc>
                  <a:txBody>
                    <a:bodyPr/>
                    <a:lstStyle/>
                    <a:p>
                      <a:r>
                        <a:rPr sz="1400"/>
                        <a:t>120.2</a:t>
                      </a:r>
                    </a:p>
                  </a:txBody>
                  <a:tcPr/>
                </a:tc>
                <a:tc>
                  <a:txBody>
                    <a:bodyPr/>
                    <a:lstStyle/>
                    <a:p>
                      <a:r>
                        <a:rPr sz="1400"/>
                        <a:t>13.2</a:t>
                      </a:r>
                    </a:p>
                  </a:txBody>
                  <a:tcPr/>
                </a:tc>
                <a:extLst>
                  <a:ext uri="{0D108BD9-81ED-4DB2-BD59-A6C34878D82A}">
                    <a16:rowId xmlns:a16="http://schemas.microsoft.com/office/drawing/2014/main" val="10008"/>
                  </a:ext>
                </a:extLst>
              </a:tr>
              <a:tr h="0">
                <a:tc>
                  <a:txBody>
                    <a:bodyPr/>
                    <a:lstStyle/>
                    <a:p>
                      <a:r>
                        <a:rPr sz="1400"/>
                        <a:t>8.6</a:t>
                      </a:r>
                    </a:p>
                  </a:txBody>
                  <a:tcPr/>
                </a:tc>
                <a:tc>
                  <a:txBody>
                    <a:bodyPr/>
                    <a:lstStyle/>
                    <a:p>
                      <a:r>
                        <a:rPr sz="1400"/>
                        <a:t>4.8</a:t>
                      </a:r>
                    </a:p>
                  </a:txBody>
                  <a:tcPr/>
                </a:tc>
                <a:extLst>
                  <a:ext uri="{0D108BD9-81ED-4DB2-BD59-A6C34878D82A}">
                    <a16:rowId xmlns:a16="http://schemas.microsoft.com/office/drawing/2014/main" val="10009"/>
                  </a:ext>
                </a:extLst>
              </a:tr>
              <a:tr h="0">
                <a:tc>
                  <a:txBody>
                    <a:bodyPr/>
                    <a:lstStyle/>
                    <a:p>
                      <a:r>
                        <a:rPr sz="1400"/>
                        <a:t>199.8</a:t>
                      </a:r>
                    </a:p>
                  </a:txBody>
                  <a:tcPr/>
                </a:tc>
                <a:tc>
                  <a:txBody>
                    <a:bodyPr/>
                    <a:lstStyle/>
                    <a:p>
                      <a:r>
                        <a:rPr sz="1400"/>
                        <a:t>10.6</a:t>
                      </a:r>
                    </a:p>
                  </a:txBody>
                  <a:tcPr/>
                </a:tc>
                <a:extLst>
                  <a:ext uri="{0D108BD9-81ED-4DB2-BD59-A6C34878D82A}">
                    <a16:rowId xmlns:a16="http://schemas.microsoft.com/office/drawing/2014/main" val="10010"/>
                  </a:ext>
                </a:extLst>
              </a:tr>
              <a:tr h="0">
                <a:tc>
                  <a:txBody>
                    <a:bodyPr/>
                    <a:lstStyle/>
                    <a:p>
                      <a:r>
                        <a:rPr sz="1400"/>
                        <a:t>66.1</a:t>
                      </a:r>
                    </a:p>
                  </a:txBody>
                  <a:tcPr/>
                </a:tc>
                <a:tc>
                  <a:txBody>
                    <a:bodyPr/>
                    <a:lstStyle/>
                    <a:p>
                      <a:r>
                        <a:rPr sz="1400"/>
                        <a:t>8.6</a:t>
                      </a:r>
                    </a:p>
                  </a:txBody>
                  <a:tcPr/>
                </a:tc>
                <a:extLst>
                  <a:ext uri="{0D108BD9-81ED-4DB2-BD59-A6C34878D82A}">
                    <a16:rowId xmlns:a16="http://schemas.microsoft.com/office/drawing/2014/main" val="10011"/>
                  </a:ext>
                </a:extLst>
              </a:tr>
              <a:tr h="0">
                <a:tc>
                  <a:txBody>
                    <a:bodyPr/>
                    <a:lstStyle/>
                    <a:p>
                      <a:r>
                        <a:rPr sz="1400"/>
                        <a:t>214.7</a:t>
                      </a:r>
                    </a:p>
                  </a:txBody>
                  <a:tcPr/>
                </a:tc>
                <a:tc>
                  <a:txBody>
                    <a:bodyPr/>
                    <a:lstStyle/>
                    <a:p>
                      <a:r>
                        <a:rPr sz="1400" dirty="0"/>
                        <a:t>17.4</a:t>
                      </a:r>
                    </a:p>
                  </a:txBody>
                  <a:tcPr/>
                </a:tc>
                <a:extLst>
                  <a:ext uri="{0D108BD9-81ED-4DB2-BD59-A6C34878D82A}">
                    <a16:rowId xmlns:a16="http://schemas.microsoft.com/office/drawing/2014/main" val="10012"/>
                  </a:ext>
                </a:extLst>
              </a:tr>
              <a:tr h="0">
                <a:tc>
                  <a:txBody>
                    <a:bodyPr/>
                    <a:lstStyle/>
                    <a:p>
                      <a:r>
                        <a:rPr sz="1400"/>
                        <a:t>23.8</a:t>
                      </a:r>
                    </a:p>
                  </a:txBody>
                  <a:tcPr/>
                </a:tc>
                <a:tc>
                  <a:txBody>
                    <a:bodyPr/>
                    <a:lstStyle/>
                    <a:p>
                      <a:r>
                        <a:rPr sz="1400"/>
                        <a:t>9.2</a:t>
                      </a:r>
                    </a:p>
                  </a:txBody>
                  <a:tcPr/>
                </a:tc>
                <a:extLst>
                  <a:ext uri="{0D108BD9-81ED-4DB2-BD59-A6C34878D82A}">
                    <a16:rowId xmlns:a16="http://schemas.microsoft.com/office/drawing/2014/main" val="10013"/>
                  </a:ext>
                </a:extLst>
              </a:tr>
              <a:tr h="0">
                <a:tc>
                  <a:txBody>
                    <a:bodyPr/>
                    <a:lstStyle/>
                    <a:p>
                      <a:r>
                        <a:rPr sz="1400"/>
                        <a:t>97.5</a:t>
                      </a:r>
                    </a:p>
                  </a:txBody>
                  <a:tcPr/>
                </a:tc>
                <a:tc>
                  <a:txBody>
                    <a:bodyPr/>
                    <a:lstStyle/>
                    <a:p>
                      <a:r>
                        <a:rPr sz="1400"/>
                        <a:t>9.7</a:t>
                      </a:r>
                    </a:p>
                  </a:txBody>
                  <a:tcPr/>
                </a:tc>
                <a:extLst>
                  <a:ext uri="{0D108BD9-81ED-4DB2-BD59-A6C34878D82A}">
                    <a16:rowId xmlns:a16="http://schemas.microsoft.com/office/drawing/2014/main" val="10014"/>
                  </a:ext>
                </a:extLst>
              </a:tr>
              <a:tr h="0">
                <a:tc>
                  <a:txBody>
                    <a:bodyPr/>
                    <a:lstStyle/>
                    <a:p>
                      <a:r>
                        <a:rPr sz="1400"/>
                        <a:t>204.1</a:t>
                      </a:r>
                    </a:p>
                  </a:txBody>
                  <a:tcPr/>
                </a:tc>
                <a:tc>
                  <a:txBody>
                    <a:bodyPr/>
                    <a:lstStyle/>
                    <a:p>
                      <a:r>
                        <a:rPr sz="1400"/>
                        <a:t>19.0</a:t>
                      </a:r>
                    </a:p>
                  </a:txBody>
                  <a:tcPr/>
                </a:tc>
                <a:extLst>
                  <a:ext uri="{0D108BD9-81ED-4DB2-BD59-A6C34878D82A}">
                    <a16:rowId xmlns:a16="http://schemas.microsoft.com/office/drawing/2014/main" val="10015"/>
                  </a:ext>
                </a:extLst>
              </a:tr>
              <a:tr h="0">
                <a:tc>
                  <a:txBody>
                    <a:bodyPr/>
                    <a:lstStyle/>
                    <a:p>
                      <a:r>
                        <a:rPr sz="1400"/>
                        <a:t>195.4</a:t>
                      </a:r>
                    </a:p>
                  </a:txBody>
                  <a:tcPr/>
                </a:tc>
                <a:tc>
                  <a:txBody>
                    <a:bodyPr/>
                    <a:lstStyle/>
                    <a:p>
                      <a:r>
                        <a:rPr sz="1400"/>
                        <a:t>22.4</a:t>
                      </a:r>
                    </a:p>
                  </a:txBody>
                  <a:tcPr/>
                </a:tc>
                <a:extLst>
                  <a:ext uri="{0D108BD9-81ED-4DB2-BD59-A6C34878D82A}">
                    <a16:rowId xmlns:a16="http://schemas.microsoft.com/office/drawing/2014/main" val="10016"/>
                  </a:ext>
                </a:extLst>
              </a:tr>
              <a:tr h="0">
                <a:tc>
                  <a:txBody>
                    <a:bodyPr/>
                    <a:lstStyle/>
                    <a:p>
                      <a:r>
                        <a:rPr sz="1400"/>
                        <a:t>67.8</a:t>
                      </a:r>
                    </a:p>
                  </a:txBody>
                  <a:tcPr/>
                </a:tc>
                <a:tc>
                  <a:txBody>
                    <a:bodyPr/>
                    <a:lstStyle/>
                    <a:p>
                      <a:r>
                        <a:rPr sz="1400"/>
                        <a:t>12.5</a:t>
                      </a:r>
                    </a:p>
                  </a:txBody>
                  <a:tcPr/>
                </a:tc>
                <a:extLst>
                  <a:ext uri="{0D108BD9-81ED-4DB2-BD59-A6C34878D82A}">
                    <a16:rowId xmlns:a16="http://schemas.microsoft.com/office/drawing/2014/main" val="10017"/>
                  </a:ext>
                </a:extLst>
              </a:tr>
              <a:tr h="0">
                <a:tc>
                  <a:txBody>
                    <a:bodyPr/>
                    <a:lstStyle/>
                    <a:p>
                      <a:r>
                        <a:rPr sz="1400"/>
                        <a:t>281.4</a:t>
                      </a:r>
                    </a:p>
                  </a:txBody>
                  <a:tcPr/>
                </a:tc>
                <a:tc>
                  <a:txBody>
                    <a:bodyPr/>
                    <a:lstStyle/>
                    <a:p>
                      <a:r>
                        <a:rPr sz="1400"/>
                        <a:t>24.4</a:t>
                      </a:r>
                    </a:p>
                  </a:txBody>
                  <a:tcPr/>
                </a:tc>
                <a:extLst>
                  <a:ext uri="{0D108BD9-81ED-4DB2-BD59-A6C34878D82A}">
                    <a16:rowId xmlns:a16="http://schemas.microsoft.com/office/drawing/2014/main" val="10018"/>
                  </a:ext>
                </a:extLst>
              </a:tr>
              <a:tr h="0">
                <a:tc>
                  <a:txBody>
                    <a:bodyPr/>
                    <a:lstStyle/>
                    <a:p>
                      <a:r>
                        <a:rPr sz="1400"/>
                        <a:t>69.2</a:t>
                      </a:r>
                    </a:p>
                  </a:txBody>
                  <a:tcPr/>
                </a:tc>
                <a:tc>
                  <a:txBody>
                    <a:bodyPr/>
                    <a:lstStyle/>
                    <a:p>
                      <a:r>
                        <a:rPr sz="1400"/>
                        <a:t>11.3</a:t>
                      </a:r>
                    </a:p>
                  </a:txBody>
                  <a:tcPr/>
                </a:tc>
                <a:extLst>
                  <a:ext uri="{0D108BD9-81ED-4DB2-BD59-A6C34878D82A}">
                    <a16:rowId xmlns:a16="http://schemas.microsoft.com/office/drawing/2014/main" val="10019"/>
                  </a:ext>
                </a:extLst>
              </a:tr>
              <a:tr h="0">
                <a:tc>
                  <a:txBody>
                    <a:bodyPr/>
                    <a:lstStyle/>
                    <a:p>
                      <a:r>
                        <a:rPr sz="1400" dirty="0"/>
                        <a:t>147.3</a:t>
                      </a:r>
                    </a:p>
                  </a:txBody>
                  <a:tcPr/>
                </a:tc>
                <a:tc>
                  <a:txBody>
                    <a:bodyPr/>
                    <a:lstStyle/>
                    <a:p>
                      <a:r>
                        <a:rPr sz="1400" dirty="0"/>
                        <a:t>14.6</a:t>
                      </a:r>
                    </a:p>
                  </a:txBody>
                  <a:tcPr/>
                </a:tc>
                <a:extLst>
                  <a:ext uri="{0D108BD9-81ED-4DB2-BD59-A6C34878D82A}">
                    <a16:rowId xmlns:a16="http://schemas.microsoft.com/office/drawing/2014/main" val="10020"/>
                  </a:ext>
                </a:extLst>
              </a:tr>
            </a:tbl>
          </a:graphicData>
        </a:graphic>
      </p:graphicFrame>
      <p:grpSp>
        <p:nvGrpSpPr>
          <p:cNvPr id="14" name="Group 13"/>
          <p:cNvGrpSpPr/>
          <p:nvPr/>
        </p:nvGrpSpPr>
        <p:grpSpPr>
          <a:xfrm>
            <a:off x="556591" y="85902"/>
            <a:ext cx="11726850" cy="3200400"/>
            <a:chOff x="556591" y="85902"/>
            <a:chExt cx="11726850" cy="3200400"/>
          </a:xfrm>
        </p:grpSpPr>
        <p:sp>
          <p:nvSpPr>
            <p:cNvPr id="3" name="Rectangle 2"/>
            <p:cNvSpPr/>
            <p:nvPr/>
          </p:nvSpPr>
          <p:spPr>
            <a:xfrm>
              <a:off x="556591" y="1147802"/>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841" y="85902"/>
              <a:ext cx="4800600" cy="3200400"/>
            </a:xfrm>
            <a:prstGeom prst="rect">
              <a:avLst/>
            </a:prstGeom>
          </p:spPr>
        </p:pic>
      </p:grpSp>
      <p:grpSp>
        <p:nvGrpSpPr>
          <p:cNvPr id="13" name="Group 12"/>
          <p:cNvGrpSpPr/>
          <p:nvPr/>
        </p:nvGrpSpPr>
        <p:grpSpPr>
          <a:xfrm>
            <a:off x="556591" y="3534165"/>
            <a:ext cx="11726850" cy="3239826"/>
            <a:chOff x="556591" y="3534165"/>
            <a:chExt cx="11726850" cy="3239826"/>
          </a:xfrm>
        </p:grpSpPr>
        <p:sp>
          <p:nvSpPr>
            <p:cNvPr id="7" name="Rectangle 6"/>
            <p:cNvSpPr/>
            <p:nvPr/>
          </p:nvSpPr>
          <p:spPr>
            <a:xfrm>
              <a:off x="556591" y="3534165"/>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2841" y="3573591"/>
              <a:ext cx="4800600" cy="3200400"/>
            </a:xfrm>
            <a:prstGeom prst="rect">
              <a:avLst/>
            </a:prstGeom>
          </p:spPr>
        </p:pic>
      </p:grpSp>
      <p:grpSp>
        <p:nvGrpSpPr>
          <p:cNvPr id="12" name="Group 11"/>
          <p:cNvGrpSpPr/>
          <p:nvPr/>
        </p:nvGrpSpPr>
        <p:grpSpPr>
          <a:xfrm>
            <a:off x="556591" y="1374795"/>
            <a:ext cx="11726850" cy="3200400"/>
            <a:chOff x="556591" y="1374795"/>
            <a:chExt cx="11726850" cy="3200400"/>
          </a:xfrm>
        </p:grpSpPr>
        <p:sp>
          <p:nvSpPr>
            <p:cNvPr id="8" name="Rectangle 7"/>
            <p:cNvSpPr/>
            <p:nvPr/>
          </p:nvSpPr>
          <p:spPr>
            <a:xfrm>
              <a:off x="556591" y="2306418"/>
              <a:ext cx="7200000" cy="1537252"/>
            </a:xfrm>
            <a:prstGeom prst="rect">
              <a:avLst/>
            </a:prstGeom>
            <a:solidFill>
              <a:srgbClr val="F9F9F9">
                <a:alpha val="39000"/>
              </a:srgbClr>
            </a:solidFill>
            <a:ln w="476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2841" y="1374795"/>
              <a:ext cx="4800600" cy="3200400"/>
            </a:xfrm>
            <a:prstGeom prst="rect">
              <a:avLst/>
            </a:prstGeom>
          </p:spPr>
        </p:pic>
      </p:grpSp>
    </p:spTree>
    <p:extLst>
      <p:ext uri="{BB962C8B-B14F-4D97-AF65-F5344CB8AC3E}">
        <p14:creationId xmlns:p14="http://schemas.microsoft.com/office/powerpoint/2010/main" val="113231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00296" y="391886"/>
            <a:ext cx="11982994" cy="3141617"/>
            <a:chOff x="-330925" y="1809206"/>
            <a:chExt cx="11193778" cy="274320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925" y="1809206"/>
              <a:ext cx="4114800" cy="2743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9376" y="1809206"/>
              <a:ext cx="41148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053" y="1809206"/>
              <a:ext cx="4114800" cy="2743200"/>
            </a:xfrm>
            <a:prstGeom prst="rect">
              <a:avLst/>
            </a:prstGeom>
          </p:spPr>
        </p:pic>
      </p:grpSp>
      <p:sp>
        <p:nvSpPr>
          <p:cNvPr id="7" name="Right Arrow 6"/>
          <p:cNvSpPr/>
          <p:nvPr/>
        </p:nvSpPr>
        <p:spPr>
          <a:xfrm>
            <a:off x="2365424" y="4065814"/>
            <a:ext cx="7209650" cy="378823"/>
          </a:xfrm>
          <a:prstGeom prst="rightArrow">
            <a:avLst/>
          </a:prstGeom>
          <a:solidFill>
            <a:schemeClr val="tx1">
              <a:lumMod val="65000"/>
              <a:lumOff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428566" y="4746115"/>
            <a:ext cx="714650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Bigger the sample less variation in the prediction</a:t>
            </a:r>
          </a:p>
        </p:txBody>
      </p:sp>
    </p:spTree>
    <p:extLst>
      <p:ext uri="{BB962C8B-B14F-4D97-AF65-F5344CB8AC3E}">
        <p14:creationId xmlns:p14="http://schemas.microsoft.com/office/powerpoint/2010/main" val="6606726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𝜇</m:t>
                        </m:r>
                      </m:e>
                      <m:sub>
                        <m:r>
                          <a:rPr lang="en-US" i="1" smtClean="0">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charset="0"/>
                            <a:ea typeface="Cambria Math" charset="0"/>
                            <a:cs typeface="Cambria Math" charset="0"/>
                          </a:rPr>
                          <m:t>𝜎</m:t>
                        </m:r>
                      </m:e>
                      <m:sub>
                        <m:r>
                          <a:rPr lang="en-US" i="1" smtClean="0">
                            <a:latin typeface="Cambria Math" charset="0"/>
                            <a:ea typeface="Cambria Math" charset="0"/>
                            <a:cs typeface="Cambria Math" charset="0"/>
                          </a:rPr>
                          <m:t>𝛽</m:t>
                        </m:r>
                      </m:sub>
                    </m:sSub>
                  </m:oMath>
                </a14:m>
                <a:r>
                  <a:rPr lang="en-US" dirty="0"/>
                  <a:t> depend on </a:t>
                </a:r>
                <a14:m>
                  <m:oMath xmlns:m="http://schemas.openxmlformats.org/officeDocument/2006/math">
                    <m:r>
                      <a:rPr lang="en-US" i="1" smtClean="0">
                        <a:latin typeface="Cambria Math" charset="0"/>
                        <a:ea typeface="Cambria Math" charset="0"/>
                        <a:cs typeface="Cambria Math" charset="0"/>
                      </a:rPr>
                      <m:t>𝜀</m:t>
                    </m:r>
                    <m:r>
                      <a:rPr lang="en-US" b="0" i="0" smtClean="0">
                        <a:latin typeface="Cambria Math" charset="0"/>
                        <a:ea typeface="Cambria Math" charset="0"/>
                        <a:cs typeface="Cambria Math" charset="0"/>
                      </a:rPr>
                      <m:t>, </m:t>
                    </m:r>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8800"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5"/>
              <p:cNvSpPr txBox="1">
                <a:spLocks/>
              </p:cNvSpPr>
              <p:nvPr/>
            </p:nvSpPr>
            <p:spPr>
              <a:xfrm>
                <a:off x="833415" y="1177758"/>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dirty="0">
                    <a:latin typeface="Karla" charset="0"/>
                    <a:ea typeface="Karla" charset="0"/>
                    <a:cs typeface="Karla" charset="0"/>
                  </a:rPr>
                  <a:t>Assume we know the functional form of  </a:t>
                </a:r>
                <a14:m>
                  <m:oMath xmlns:m="http://schemas.openxmlformats.org/officeDocument/2006/math">
                    <m:r>
                      <a:rPr lang="en-US" b="0" i="1" smtClean="0">
                        <a:latin typeface="Cambria Math" charset="0"/>
                        <a:ea typeface="Cambria Math" charset="0"/>
                        <a:cs typeface="Cambria Math" charset="0"/>
                      </a:rPr>
                      <m:t>𝑓</m:t>
                    </m:r>
                    <m:r>
                      <a:rPr lang="en-US" b="0" i="0" smtClean="0">
                        <a:latin typeface="Cambria Math" charset="0"/>
                        <a:ea typeface="Cambria Math" charset="0"/>
                        <a:cs typeface="Cambria Math" charset="0"/>
                      </a:rPr>
                      <m:t>, </m:t>
                    </m:r>
                  </m:oMath>
                </a14:m>
                <a:r>
                  <a:rPr lang="en-US" dirty="0">
                    <a:latin typeface="Karla" charset="0"/>
                    <a:ea typeface="Karla" charset="0"/>
                    <a:cs typeface="Karla" charset="0"/>
                  </a:rPr>
                  <a:t>we examine the relationship to number of samples. </a:t>
                </a:r>
              </a:p>
              <a:p>
                <a:pPr>
                  <a:spcAft>
                    <a:spcPts val="600"/>
                  </a:spcAft>
                </a:pPr>
                <a:r>
                  <a:rPr lang="en-US" dirty="0">
                    <a:latin typeface="Karla" charset="0"/>
                    <a:ea typeface="Karla" charset="0"/>
                    <a:cs typeface="Karla" charset="0"/>
                  </a:rPr>
                  <a:t> </a:t>
                </a:r>
              </a:p>
              <a:p>
                <a:pPr>
                  <a:spcAft>
                    <a:spcPts val="600"/>
                  </a:spcAft>
                </a:pPr>
                <a:endParaRPr lang="en-US" dirty="0">
                  <a:latin typeface="Karla" charset="0"/>
                  <a:ea typeface="Karla" charset="0"/>
                  <a:cs typeface="Karla" charset="0"/>
                </a:endParaRPr>
              </a:p>
              <a:p>
                <a:pPr>
                  <a:spcAft>
                    <a:spcPts val="600"/>
                  </a:spcAft>
                </a:pPr>
                <a:endParaRPr lang="en-US" dirty="0">
                  <a:latin typeface="Karla" charset="0"/>
                  <a:ea typeface="Karla" charset="0"/>
                  <a:cs typeface="Karla" charset="0"/>
                </a:endParaRPr>
              </a:p>
              <a:p>
                <a:pPr>
                  <a:spcAft>
                    <a:spcPts val="600"/>
                  </a:spcAft>
                </a:pPr>
                <a:endParaRPr lang="en-US" dirty="0"/>
              </a:p>
              <a:p>
                <a:pPr>
                  <a:spcAft>
                    <a:spcPts val="600"/>
                  </a:spcAft>
                </a:pPr>
                <a:endParaRPr lang="en-US" dirty="0"/>
              </a:p>
              <a:p>
                <a:pPr marL="514350" indent="-514350">
                  <a:spcAft>
                    <a:spcPts val="600"/>
                  </a:spcAft>
                  <a:buFont typeface="Arial" charset="0"/>
                  <a:buChar char="•"/>
                </a:pPr>
                <a:endParaRPr lang="en-US" dirty="0">
                  <a:latin typeface="Karla" charset="0"/>
                  <a:ea typeface="Karla" charset="0"/>
                  <a:cs typeface="Karla" charset="0"/>
                </a:endParaRPr>
              </a:p>
            </p:txBody>
          </p:sp>
        </mc:Choice>
        <mc:Fallback xmlns="">
          <p:sp>
            <p:nvSpPr>
              <p:cNvPr id="5" name="Content Placeholder 5"/>
              <p:cNvSpPr txBox="1">
                <a:spLocks noRot="1" noChangeAspect="1" noMove="1" noResize="1" noEditPoints="1" noAdjustHandles="1" noChangeArrowheads="1" noChangeShapeType="1" noTextEdit="1"/>
              </p:cNvSpPr>
              <p:nvPr/>
            </p:nvSpPr>
            <p:spPr>
              <a:xfrm>
                <a:off x="833415" y="1177758"/>
                <a:ext cx="10327008" cy="2111143"/>
              </a:xfrm>
              <a:prstGeom prst="rect">
                <a:avLst/>
              </a:prstGeom>
              <a:blipFill rotWithShape="0">
                <a:blip r:embed="rId3"/>
                <a:stretch>
                  <a:fillRect l="-945" t="-22478"/>
                </a:stretch>
              </a:blipFill>
              <a:ln>
                <a:noFill/>
              </a:ln>
            </p:spPr>
            <p:txBody>
              <a:bodyPr/>
              <a:lstStyle/>
              <a:p>
                <a:r>
                  <a:rPr lang="en-US">
                    <a:noFill/>
                  </a:rPr>
                  <a:t> </a:t>
                </a:r>
              </a:p>
            </p:txBody>
          </p:sp>
        </mc:Fallback>
      </mc:AlternateContent>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 y="2233329"/>
            <a:ext cx="10058400" cy="4572000"/>
          </a:xfrm>
          <a:prstGeom prst="rect">
            <a:avLst/>
          </a:prstGeom>
        </p:spPr>
      </p:pic>
    </p:spTree>
    <p:extLst>
      <p:ext uri="{BB962C8B-B14F-4D97-AF65-F5344CB8AC3E}">
        <p14:creationId xmlns:p14="http://schemas.microsoft.com/office/powerpoint/2010/main" val="1434588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1"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Tree>
    <p:extLst>
      <p:ext uri="{BB962C8B-B14F-4D97-AF65-F5344CB8AC3E}">
        <p14:creationId xmlns:p14="http://schemas.microsoft.com/office/powerpoint/2010/main" val="1333090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sp>
        <p:nvSpPr>
          <p:cNvPr id="5" name="TextBox 4"/>
          <p:cNvSpPr txBox="1"/>
          <p:nvPr/>
        </p:nvSpPr>
        <p:spPr>
          <a:xfrm>
            <a:off x="1160961" y="1224337"/>
            <a:ext cx="5165197" cy="461665"/>
          </a:xfrm>
          <a:prstGeom prst="rect">
            <a:avLst/>
          </a:prstGeom>
          <a:noFill/>
        </p:spPr>
        <p:txBody>
          <a:bodyPr wrap="none" rtlCol="0">
            <a:spAutoFit/>
          </a:bodyPr>
          <a:lstStyle/>
          <a:p>
            <a:r>
              <a:rPr lang="en-US" sz="2400" dirty="0">
                <a:latin typeface="Karla" charset="0"/>
                <a:ea typeface="Karla" charset="0"/>
                <a:cs typeface="Karla" charset="0"/>
              </a:rPr>
              <a:t>We used sub-sample size 50 before</a:t>
            </a:r>
          </a:p>
        </p:txBody>
      </p:sp>
    </p:spTree>
    <p:extLst>
      <p:ext uri="{BB962C8B-B14F-4D97-AF65-F5344CB8AC3E}">
        <p14:creationId xmlns:p14="http://schemas.microsoft.com/office/powerpoint/2010/main" val="76371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How do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𝛽</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ea typeface="Cambria Math" charset="0"/>
                            <a:cs typeface="Cambria Math" charset="0"/>
                          </a:rPr>
                          <m:t>𝜎</m:t>
                        </m:r>
                      </m:e>
                      <m:sub>
                        <m:r>
                          <a:rPr lang="en-US" i="1">
                            <a:latin typeface="Cambria Math" charset="0"/>
                            <a:ea typeface="Cambria Math" charset="0"/>
                            <a:cs typeface="Cambria Math" charset="0"/>
                          </a:rPr>
                          <m:t>𝛽</m:t>
                        </m:r>
                      </m:sub>
                    </m:sSub>
                  </m:oMath>
                </a14:m>
                <a:r>
                  <a:rPr lang="en-US" dirty="0"/>
                  <a:t> depend on </a:t>
                </a:r>
                <a14:m>
                  <m:oMath xmlns:m="http://schemas.openxmlformats.org/officeDocument/2006/math">
                    <m:r>
                      <a:rPr lang="en-US" i="1">
                        <a:latin typeface="Cambria Math" charset="0"/>
                        <a:ea typeface="Cambria Math" charset="0"/>
                        <a:cs typeface="Cambria Math" charset="0"/>
                      </a:rPr>
                      <m:t>𝜀</m:t>
                    </m:r>
                    <m:r>
                      <a:rPr lang="en-US">
                        <a:latin typeface="Cambria Math" charset="0"/>
                        <a:ea typeface="Cambria Math" charset="0"/>
                        <a:cs typeface="Cambria Math" charset="0"/>
                      </a:rPr>
                      <m:t>, </m:t>
                    </m:r>
                    <m:acc>
                      <m:accPr>
                        <m:chr m:val="̂"/>
                        <m:ctrlPr>
                          <a:rPr lang="en-US" i="1">
                            <a:latin typeface="Cambria Math" panose="02040503050406030204" pitchFamily="18" charset="0"/>
                            <a:ea typeface="Cambria Math" charset="0"/>
                            <a:cs typeface="Cambria Math" charset="0"/>
                          </a:rPr>
                        </m:ctrlPr>
                      </m:accPr>
                      <m:e>
                        <m:r>
                          <a:rPr lang="en-US" i="1">
                            <a:latin typeface="Cambria Math" charset="0"/>
                            <a:ea typeface="Cambria Math" charset="0"/>
                            <a:cs typeface="Cambria Math" charset="0"/>
                          </a:rPr>
                          <m:t>𝑓</m:t>
                        </m:r>
                      </m:e>
                    </m:acc>
                  </m:oMath>
                </a14:m>
                <a:r>
                  <a:rPr lang="en-US" dirty="0"/>
                  <a:t>, and number of samples?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8800" b="-4000"/>
                </a:stretch>
              </a:blipFill>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8211" y="1593669"/>
            <a:ext cx="8046720" cy="3657600"/>
          </a:xfrm>
          <a:prstGeom prst="rect">
            <a:avLst/>
          </a:prstGeom>
        </p:spPr>
      </p:pic>
      <p:sp>
        <p:nvSpPr>
          <p:cNvPr id="5" name="TextBox 4"/>
          <p:cNvSpPr txBox="1"/>
          <p:nvPr/>
        </p:nvSpPr>
        <p:spPr>
          <a:xfrm>
            <a:off x="1160961" y="1224337"/>
            <a:ext cx="7587333" cy="461665"/>
          </a:xfrm>
          <a:prstGeom prst="rect">
            <a:avLst/>
          </a:prstGeom>
          <a:noFill/>
        </p:spPr>
        <p:txBody>
          <a:bodyPr wrap="none" rtlCol="0">
            <a:spAutoFit/>
          </a:bodyPr>
          <a:lstStyle/>
          <a:p>
            <a:r>
              <a:rPr lang="en-US" sz="2400" dirty="0">
                <a:latin typeface="Karla" charset="0"/>
                <a:ea typeface="Karla" charset="0"/>
                <a:cs typeface="Karla" charset="0"/>
              </a:rPr>
              <a:t>However, we should have used sub-sample size 200.</a:t>
            </a:r>
          </a:p>
        </p:txBody>
      </p:sp>
    </p:spTree>
    <p:extLst>
      <p:ext uri="{BB962C8B-B14F-4D97-AF65-F5344CB8AC3E}">
        <p14:creationId xmlns:p14="http://schemas.microsoft.com/office/powerpoint/2010/main" val="997875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spTree>
    <p:extLst>
      <p:ext uri="{BB962C8B-B14F-4D97-AF65-F5344CB8AC3E}">
        <p14:creationId xmlns:p14="http://schemas.microsoft.com/office/powerpoint/2010/main" val="18713410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sp>
        <p:nvSpPr>
          <p:cNvPr id="3" name="TextBox 2"/>
          <p:cNvSpPr txBox="1"/>
          <p:nvPr/>
        </p:nvSpPr>
        <p:spPr>
          <a:xfrm>
            <a:off x="1093539" y="1343896"/>
            <a:ext cx="6405921" cy="461665"/>
          </a:xfrm>
          <a:prstGeom prst="rect">
            <a:avLst/>
          </a:prstGeom>
          <a:noFill/>
        </p:spPr>
        <p:txBody>
          <a:bodyPr wrap="none" rtlCol="0">
            <a:spAutoFit/>
          </a:bodyPr>
          <a:lstStyle/>
          <a:p>
            <a:r>
              <a:rPr lang="en-US" sz="2400" dirty="0">
                <a:latin typeface="Karla" charset="0"/>
                <a:ea typeface="Karla" charset="0"/>
                <a:cs typeface="Karla" charset="0"/>
              </a:rPr>
              <a:t>Imagine we have 5 billiard balls in a bucket.</a:t>
            </a:r>
          </a:p>
        </p:txBody>
      </p:sp>
    </p:spTree>
    <p:extLst>
      <p:ext uri="{BB962C8B-B14F-4D97-AF65-F5344CB8AC3E}">
        <p14:creationId xmlns:p14="http://schemas.microsoft.com/office/powerpoint/2010/main" val="17311010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4" name="Picture 13"/>
          <p:cNvPicPr>
            <a:picLocks noChangeAspect="1"/>
          </p:cNvPicPr>
          <p:nvPr/>
        </p:nvPicPr>
        <p:blipFill>
          <a:blip r:embed="rId6"/>
          <a:stretch>
            <a:fillRect/>
          </a:stretch>
        </p:blipFill>
        <p:spPr>
          <a:xfrm>
            <a:off x="3109310" y="3389420"/>
            <a:ext cx="457200" cy="457200"/>
          </a:xfrm>
          <a:prstGeom prst="rect">
            <a:avLst/>
          </a:prstGeom>
        </p:spPr>
      </p:pic>
      <p:sp>
        <p:nvSpPr>
          <p:cNvPr id="12" name="TextBox 11"/>
          <p:cNvSpPr txBox="1"/>
          <p:nvPr/>
        </p:nvSpPr>
        <p:spPr>
          <a:xfrm>
            <a:off x="1013529" y="1113818"/>
            <a:ext cx="10016421" cy="830997"/>
          </a:xfrm>
          <a:prstGeom prst="rect">
            <a:avLst/>
          </a:prstGeom>
          <a:noFill/>
        </p:spPr>
        <p:txBody>
          <a:bodyPr wrap="square" rtlCol="0">
            <a:spAutoFit/>
          </a:bodyPr>
          <a:lstStyle/>
          <a:p>
            <a:r>
              <a:rPr lang="en-US" sz="2400" dirty="0">
                <a:latin typeface="Karla" charset="0"/>
                <a:ea typeface="Karla" charset="0"/>
                <a:cs typeface="Karla" charset="0"/>
              </a:rPr>
              <a:t>We first pick randomly a ball and replicate it. This is called </a:t>
            </a:r>
            <a:r>
              <a:rPr lang="en-US" sz="2400" b="1" dirty="0">
                <a:latin typeface="Karla" charset="0"/>
                <a:ea typeface="Karla" charset="0"/>
                <a:cs typeface="Karla" charset="0"/>
              </a:rPr>
              <a:t>sampling with replacement.</a:t>
            </a:r>
          </a:p>
        </p:txBody>
      </p:sp>
      <p:sp>
        <p:nvSpPr>
          <p:cNvPr id="13" name="TextBox 12"/>
          <p:cNvSpPr txBox="1"/>
          <p:nvPr/>
        </p:nvSpPr>
        <p:spPr>
          <a:xfrm>
            <a:off x="3749074" y="1483150"/>
            <a:ext cx="6750566" cy="461665"/>
          </a:xfrm>
          <a:prstGeom prst="rect">
            <a:avLst/>
          </a:prstGeom>
          <a:noFill/>
        </p:spPr>
        <p:txBody>
          <a:bodyPr wrap="none" rtlCol="0">
            <a:spAutoFit/>
          </a:bodyPr>
          <a:lstStyle/>
          <a:p>
            <a:r>
              <a:rPr lang="en-US" sz="2400" dirty="0">
                <a:latin typeface="Karla" charset="0"/>
                <a:ea typeface="Karla" charset="0"/>
                <a:cs typeface="Karla" charset="0"/>
              </a:rPr>
              <a:t>We move the replicated ball to another bucket. </a:t>
            </a:r>
          </a:p>
        </p:txBody>
      </p:sp>
    </p:spTree>
    <p:extLst>
      <p:ext uri="{BB962C8B-B14F-4D97-AF65-F5344CB8AC3E}">
        <p14:creationId xmlns:p14="http://schemas.microsoft.com/office/powerpoint/2010/main" val="50723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path" presetSubtype="0" accel="50000" decel="50000" fill="hold" nodeType="clickEffect">
                                  <p:stCondLst>
                                    <p:cond delay="0"/>
                                  </p:stCondLst>
                                  <p:childTnLst>
                                    <p:animMotion origin="layout" path="M 1.875E-6 3.7037E-6 L 0.11836 -0.19954 C 0.14284 -0.24445 0.17995 -0.26852 0.21875 -0.26852 C 0.26289 -0.26852 0.29831 -0.24445 0.32278 -0.19954 L 0.44127 3.7037E-6 " pathEditMode="relative" rAng="0" ptsTypes="AAAAA">
                                      <p:cBhvr>
                                        <p:cTn id="10" dur="2000" fill="hold"/>
                                        <p:tgtEl>
                                          <p:spTgt spid="14"/>
                                        </p:tgtEl>
                                        <p:attrNameLst>
                                          <p:attrName>ppt_x</p:attrName>
                                          <p:attrName>ppt_y</p:attrName>
                                        </p:attrNameLst>
                                      </p:cBhvr>
                                      <p:rCtr x="22057" y="-13426"/>
                                    </p:animMotion>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spTree>
    <p:extLst>
      <p:ext uri="{BB962C8B-B14F-4D97-AF65-F5344CB8AC3E}">
        <p14:creationId xmlns:p14="http://schemas.microsoft.com/office/powerpoint/2010/main" val="1718133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3" name="Picture 12"/>
          <p:cNvPicPr>
            <a:picLocks noChangeAspect="1"/>
          </p:cNvPicPr>
          <p:nvPr/>
        </p:nvPicPr>
        <p:blipFill>
          <a:blip r:embed="rId5"/>
          <a:stretch>
            <a:fillRect/>
          </a:stretch>
        </p:blipFill>
        <p:spPr>
          <a:xfrm>
            <a:off x="3229025" y="3764070"/>
            <a:ext cx="457200" cy="457200"/>
          </a:xfrm>
          <a:prstGeom prst="rect">
            <a:avLst/>
          </a:prstGeom>
        </p:spPr>
      </p:pic>
      <p:sp>
        <p:nvSpPr>
          <p:cNvPr id="14" name="TextBox 13"/>
          <p:cNvSpPr txBox="1"/>
          <p:nvPr/>
        </p:nvSpPr>
        <p:spPr>
          <a:xfrm>
            <a:off x="1093539" y="1343896"/>
            <a:ext cx="873989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then pick randomly another ball and again we replicate it.</a:t>
            </a:r>
          </a:p>
        </p:txBody>
      </p:sp>
      <p:sp>
        <p:nvSpPr>
          <p:cNvPr id="15" name="TextBox 14"/>
          <p:cNvSpPr txBox="1"/>
          <p:nvPr/>
        </p:nvSpPr>
        <p:spPr>
          <a:xfrm>
            <a:off x="1093539" y="1767695"/>
            <a:ext cx="851066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 we then move the replicated ball to the other bucket. </a:t>
            </a:r>
          </a:p>
        </p:txBody>
      </p:sp>
    </p:spTree>
    <p:extLst>
      <p:ext uri="{BB962C8B-B14F-4D97-AF65-F5344CB8AC3E}">
        <p14:creationId xmlns:p14="http://schemas.microsoft.com/office/powerpoint/2010/main" val="160957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3.75E-6 0.00023 L 0.10456 -0.19306 C 0.12631 -0.23635 0.15899 -0.25973 0.19336 -0.25973 C 0.23243 -0.25973 0.26368 -0.23635 0.28542 -0.19306 L 0.39011 0.00023 " pathEditMode="relative" rAng="0" ptsTypes="AAAAA">
                                      <p:cBhvr>
                                        <p:cTn id="6" dur="2000" fill="hold"/>
                                        <p:tgtEl>
                                          <p:spTgt spid="13"/>
                                        </p:tgtEl>
                                        <p:attrNameLst>
                                          <p:attrName>ppt_x</p:attrName>
                                          <p:attrName>ppt_y</p:attrName>
                                        </p:attrNameLst>
                                      </p:cBhvr>
                                      <p:rCtr x="19505" y="-13009"/>
                                    </p:animMotion>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spTree>
    <p:extLst>
      <p:ext uri="{BB962C8B-B14F-4D97-AF65-F5344CB8AC3E}">
        <p14:creationId xmlns:p14="http://schemas.microsoft.com/office/powerpoint/2010/main" val="2755741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3"/>
          <a:stretch>
            <a:fillRect/>
          </a:stretch>
        </p:blipFill>
        <p:spPr>
          <a:xfrm>
            <a:off x="1625600" y="2381421"/>
            <a:ext cx="2540000" cy="2540000"/>
          </a:xfrm>
          <a:prstGeom prst="rect">
            <a:avLst/>
          </a:prstGeom>
        </p:spPr>
      </p:pic>
      <p:pic>
        <p:nvPicPr>
          <p:cNvPr id="5" name="Picture 4"/>
          <p:cNvPicPr>
            <a:picLocks noChangeAspect="1"/>
          </p:cNvPicPr>
          <p:nvPr/>
        </p:nvPicPr>
        <p:blipFill>
          <a:blip r:embed="rId3"/>
          <a:stretch>
            <a:fillRect/>
          </a:stretch>
        </p:blipFill>
        <p:spPr>
          <a:xfrm>
            <a:off x="7124357" y="2381421"/>
            <a:ext cx="2540000" cy="2540000"/>
          </a:xfrm>
          <a:prstGeom prst="rect">
            <a:avLst/>
          </a:prstGeom>
        </p:spPr>
      </p:pic>
      <p:pic>
        <p:nvPicPr>
          <p:cNvPr id="6" name="Picture 5"/>
          <p:cNvPicPr>
            <a:picLocks noChangeAspect="1"/>
          </p:cNvPicPr>
          <p:nvPr/>
        </p:nvPicPr>
        <p:blipFill>
          <a:blip r:embed="rId4"/>
          <a:stretch>
            <a:fillRect/>
          </a:stretch>
        </p:blipFill>
        <p:spPr>
          <a:xfrm>
            <a:off x="2423510" y="3994807"/>
            <a:ext cx="457200" cy="457200"/>
          </a:xfrm>
          <a:prstGeom prst="rect">
            <a:avLst/>
          </a:prstGeom>
        </p:spPr>
      </p:pic>
      <p:pic>
        <p:nvPicPr>
          <p:cNvPr id="7" name="Picture 6"/>
          <p:cNvPicPr>
            <a:picLocks noChangeAspect="1"/>
          </p:cNvPicPr>
          <p:nvPr/>
        </p:nvPicPr>
        <p:blipFill>
          <a:blip r:embed="rId5"/>
          <a:stretch>
            <a:fillRect/>
          </a:stretch>
        </p:blipFill>
        <p:spPr>
          <a:xfrm>
            <a:off x="2880710" y="4172121"/>
            <a:ext cx="457200" cy="457200"/>
          </a:xfrm>
          <a:prstGeom prst="rect">
            <a:avLst/>
          </a:prstGeom>
        </p:spPr>
      </p:pic>
      <p:pic>
        <p:nvPicPr>
          <p:cNvPr id="8" name="Picture 7"/>
          <p:cNvPicPr>
            <a:picLocks noChangeAspect="1"/>
          </p:cNvPicPr>
          <p:nvPr/>
        </p:nvPicPr>
        <p:blipFill>
          <a:blip r:embed="rId6"/>
          <a:stretch>
            <a:fillRect/>
          </a:stretch>
        </p:blipFill>
        <p:spPr>
          <a:xfrm>
            <a:off x="3147191" y="3846620"/>
            <a:ext cx="457200" cy="457200"/>
          </a:xfrm>
          <a:prstGeom prst="rect">
            <a:avLst/>
          </a:prstGeom>
        </p:spPr>
      </p:pic>
      <p:pic>
        <p:nvPicPr>
          <p:cNvPr id="9" name="Picture 8"/>
          <p:cNvPicPr>
            <a:picLocks noChangeAspect="1"/>
          </p:cNvPicPr>
          <p:nvPr/>
        </p:nvPicPr>
        <p:blipFill>
          <a:blip r:embed="rId7"/>
          <a:stretch>
            <a:fillRect/>
          </a:stretch>
        </p:blipFill>
        <p:spPr>
          <a:xfrm>
            <a:off x="3043183" y="3422821"/>
            <a:ext cx="457200" cy="457200"/>
          </a:xfrm>
          <a:prstGeom prst="rect">
            <a:avLst/>
          </a:prstGeom>
        </p:spPr>
      </p:pic>
      <p:pic>
        <p:nvPicPr>
          <p:cNvPr id="11" name="Picture 10"/>
          <p:cNvPicPr>
            <a:picLocks noChangeAspect="1"/>
          </p:cNvPicPr>
          <p:nvPr/>
        </p:nvPicPr>
        <p:blipFill>
          <a:blip r:embed="rId8"/>
          <a:stretch>
            <a:fillRect/>
          </a:stretch>
        </p:blipFill>
        <p:spPr>
          <a:xfrm>
            <a:off x="2626320" y="3618020"/>
            <a:ext cx="457200" cy="457200"/>
          </a:xfrm>
          <a:prstGeom prst="rect">
            <a:avLst/>
          </a:prstGeom>
        </p:spPr>
      </p:pic>
      <p:pic>
        <p:nvPicPr>
          <p:cNvPr id="12" name="Picture 11"/>
          <p:cNvPicPr>
            <a:picLocks noChangeAspect="1"/>
          </p:cNvPicPr>
          <p:nvPr/>
        </p:nvPicPr>
        <p:blipFill>
          <a:blip r:embed="rId7"/>
          <a:stretch>
            <a:fillRect/>
          </a:stretch>
        </p:blipFill>
        <p:spPr>
          <a:xfrm>
            <a:off x="8492610" y="3389420"/>
            <a:ext cx="457200" cy="457200"/>
          </a:xfrm>
          <a:prstGeom prst="rect">
            <a:avLst/>
          </a:prstGeom>
        </p:spPr>
      </p:pic>
      <p:pic>
        <p:nvPicPr>
          <p:cNvPr id="14" name="Picture 13"/>
          <p:cNvPicPr>
            <a:picLocks noChangeAspect="1"/>
          </p:cNvPicPr>
          <p:nvPr/>
        </p:nvPicPr>
        <p:blipFill>
          <a:blip r:embed="rId6"/>
          <a:stretch>
            <a:fillRect/>
          </a:stretch>
        </p:blipFill>
        <p:spPr>
          <a:xfrm>
            <a:off x="7980663" y="3764070"/>
            <a:ext cx="457200" cy="457200"/>
          </a:xfrm>
          <a:prstGeom prst="rect">
            <a:avLst/>
          </a:prstGeom>
        </p:spPr>
      </p:pic>
      <p:pic>
        <p:nvPicPr>
          <p:cNvPr id="13" name="Picture 12"/>
          <p:cNvPicPr>
            <a:picLocks noChangeAspect="1"/>
          </p:cNvPicPr>
          <p:nvPr/>
        </p:nvPicPr>
        <p:blipFill>
          <a:blip r:embed="rId4"/>
          <a:stretch>
            <a:fillRect/>
          </a:stretch>
        </p:blipFill>
        <p:spPr>
          <a:xfrm>
            <a:off x="2496779" y="4050660"/>
            <a:ext cx="457200" cy="457200"/>
          </a:xfrm>
          <a:prstGeom prst="rect">
            <a:avLst/>
          </a:prstGeom>
        </p:spPr>
      </p:pic>
      <p:sp>
        <p:nvSpPr>
          <p:cNvPr id="15" name="TextBox 14"/>
          <p:cNvSpPr txBox="1"/>
          <p:nvPr/>
        </p:nvSpPr>
        <p:spPr>
          <a:xfrm>
            <a:off x="1093539" y="1343896"/>
            <a:ext cx="353814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repeat this process. </a:t>
            </a:r>
          </a:p>
        </p:txBody>
      </p:sp>
    </p:spTree>
    <p:extLst>
      <p:ext uri="{BB962C8B-B14F-4D97-AF65-F5344CB8AC3E}">
        <p14:creationId xmlns:p14="http://schemas.microsoft.com/office/powerpoint/2010/main" val="160019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29167E-6 -4.07407E-6 L 0.13073 -0.33217 C 0.15781 -0.40694 0.1987 -0.44722 0.24166 -0.44722 C 0.29036 -0.44722 0.32956 -0.40694 0.35664 -0.33217 L 0.4875 -4.07407E-6 " pathEditMode="relative" rAng="0" ptsTypes="AAAAA">
                                      <p:cBhvr>
                                        <p:cTn id="6" dur="2000" fill="hold"/>
                                        <p:tgtEl>
                                          <p:spTgt spid="13"/>
                                        </p:tgtEl>
                                        <p:attrNameLst>
                                          <p:attrName>ppt_x</p:attrName>
                                          <p:attrName>ppt_y</p:attrName>
                                        </p:attrNameLst>
                                      </p:cBhvr>
                                      <p:rCtr x="24375" y="-2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sp>
        <p:nvSpPr>
          <p:cNvPr id="13" name="TextBox 12"/>
          <p:cNvSpPr txBox="1"/>
          <p:nvPr/>
        </p:nvSpPr>
        <p:spPr>
          <a:xfrm>
            <a:off x="1093539" y="1343896"/>
            <a:ext cx="98456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Again</a:t>
            </a:r>
          </a:p>
        </p:txBody>
      </p:sp>
    </p:spTree>
    <p:extLst>
      <p:ext uri="{BB962C8B-B14F-4D97-AF65-F5344CB8AC3E}">
        <p14:creationId xmlns:p14="http://schemas.microsoft.com/office/powerpoint/2010/main" val="10020937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Bootstrap</a:t>
            </a:r>
          </a:p>
        </p:txBody>
      </p:sp>
      <p:pic>
        <p:nvPicPr>
          <p:cNvPr id="4" name="Picture 3"/>
          <p:cNvPicPr>
            <a:picLocks noChangeAspect="1"/>
          </p:cNvPicPr>
          <p:nvPr/>
        </p:nvPicPr>
        <p:blipFill>
          <a:blip r:embed="rId2"/>
          <a:stretch>
            <a:fillRect/>
          </a:stretch>
        </p:blipFill>
        <p:spPr>
          <a:xfrm>
            <a:off x="1625600" y="2381421"/>
            <a:ext cx="2540000" cy="2540000"/>
          </a:xfrm>
          <a:prstGeom prst="rect">
            <a:avLst/>
          </a:prstGeom>
        </p:spPr>
      </p:pic>
      <p:pic>
        <p:nvPicPr>
          <p:cNvPr id="5" name="Picture 4"/>
          <p:cNvPicPr>
            <a:picLocks noChangeAspect="1"/>
          </p:cNvPicPr>
          <p:nvPr/>
        </p:nvPicPr>
        <p:blipFill>
          <a:blip r:embed="rId2"/>
          <a:stretch>
            <a:fillRect/>
          </a:stretch>
        </p:blipFill>
        <p:spPr>
          <a:xfrm>
            <a:off x="7124357" y="2381421"/>
            <a:ext cx="2540000" cy="2540000"/>
          </a:xfrm>
          <a:prstGeom prst="rect">
            <a:avLst/>
          </a:prstGeom>
        </p:spPr>
      </p:pic>
      <p:pic>
        <p:nvPicPr>
          <p:cNvPr id="6" name="Picture 5"/>
          <p:cNvPicPr>
            <a:picLocks noChangeAspect="1"/>
          </p:cNvPicPr>
          <p:nvPr/>
        </p:nvPicPr>
        <p:blipFill>
          <a:blip r:embed="rId3"/>
          <a:stretch>
            <a:fillRect/>
          </a:stretch>
        </p:blipFill>
        <p:spPr>
          <a:xfrm>
            <a:off x="2423510" y="3994807"/>
            <a:ext cx="457200" cy="457200"/>
          </a:xfrm>
          <a:prstGeom prst="rect">
            <a:avLst/>
          </a:prstGeom>
        </p:spPr>
      </p:pic>
      <p:pic>
        <p:nvPicPr>
          <p:cNvPr id="7" name="Picture 6"/>
          <p:cNvPicPr>
            <a:picLocks noChangeAspect="1"/>
          </p:cNvPicPr>
          <p:nvPr/>
        </p:nvPicPr>
        <p:blipFill>
          <a:blip r:embed="rId4"/>
          <a:stretch>
            <a:fillRect/>
          </a:stretch>
        </p:blipFill>
        <p:spPr>
          <a:xfrm>
            <a:off x="2880710" y="4172121"/>
            <a:ext cx="457200" cy="457200"/>
          </a:xfrm>
          <a:prstGeom prst="rect">
            <a:avLst/>
          </a:prstGeom>
        </p:spPr>
      </p:pic>
      <p:pic>
        <p:nvPicPr>
          <p:cNvPr id="8" name="Picture 7"/>
          <p:cNvPicPr>
            <a:picLocks noChangeAspect="1"/>
          </p:cNvPicPr>
          <p:nvPr/>
        </p:nvPicPr>
        <p:blipFill>
          <a:blip r:embed="rId5"/>
          <a:stretch>
            <a:fillRect/>
          </a:stretch>
        </p:blipFill>
        <p:spPr>
          <a:xfrm>
            <a:off x="3147191" y="3846620"/>
            <a:ext cx="457200" cy="457200"/>
          </a:xfrm>
          <a:prstGeom prst="rect">
            <a:avLst/>
          </a:prstGeom>
        </p:spPr>
      </p:pic>
      <p:pic>
        <p:nvPicPr>
          <p:cNvPr id="9" name="Picture 8"/>
          <p:cNvPicPr>
            <a:picLocks noChangeAspect="1"/>
          </p:cNvPicPr>
          <p:nvPr/>
        </p:nvPicPr>
        <p:blipFill>
          <a:blip r:embed="rId6"/>
          <a:stretch>
            <a:fillRect/>
          </a:stretch>
        </p:blipFill>
        <p:spPr>
          <a:xfrm>
            <a:off x="3043183" y="3422821"/>
            <a:ext cx="457200" cy="457200"/>
          </a:xfrm>
          <a:prstGeom prst="rect">
            <a:avLst/>
          </a:prstGeom>
        </p:spPr>
      </p:pic>
      <p:pic>
        <p:nvPicPr>
          <p:cNvPr id="11" name="Picture 10"/>
          <p:cNvPicPr>
            <a:picLocks noChangeAspect="1"/>
          </p:cNvPicPr>
          <p:nvPr/>
        </p:nvPicPr>
        <p:blipFill>
          <a:blip r:embed="rId7"/>
          <a:stretch>
            <a:fillRect/>
          </a:stretch>
        </p:blipFill>
        <p:spPr>
          <a:xfrm>
            <a:off x="2626320" y="3618020"/>
            <a:ext cx="457200" cy="457200"/>
          </a:xfrm>
          <a:prstGeom prst="rect">
            <a:avLst/>
          </a:prstGeom>
        </p:spPr>
      </p:pic>
      <p:pic>
        <p:nvPicPr>
          <p:cNvPr id="12" name="Picture 11"/>
          <p:cNvPicPr>
            <a:picLocks noChangeAspect="1"/>
          </p:cNvPicPr>
          <p:nvPr/>
        </p:nvPicPr>
        <p:blipFill>
          <a:blip r:embed="rId6"/>
          <a:stretch>
            <a:fillRect/>
          </a:stretch>
        </p:blipFill>
        <p:spPr>
          <a:xfrm>
            <a:off x="8492610" y="3389420"/>
            <a:ext cx="457200" cy="457200"/>
          </a:xfrm>
          <a:prstGeom prst="rect">
            <a:avLst/>
          </a:prstGeom>
        </p:spPr>
      </p:pic>
      <p:pic>
        <p:nvPicPr>
          <p:cNvPr id="14" name="Picture 13"/>
          <p:cNvPicPr>
            <a:picLocks noChangeAspect="1"/>
          </p:cNvPicPr>
          <p:nvPr/>
        </p:nvPicPr>
        <p:blipFill>
          <a:blip r:embed="rId5"/>
          <a:stretch>
            <a:fillRect/>
          </a:stretch>
        </p:blipFill>
        <p:spPr>
          <a:xfrm>
            <a:off x="7980663" y="3764070"/>
            <a:ext cx="457200" cy="457200"/>
          </a:xfrm>
          <a:prstGeom prst="rect">
            <a:avLst/>
          </a:prstGeom>
        </p:spPr>
      </p:pic>
      <p:pic>
        <p:nvPicPr>
          <p:cNvPr id="15" name="Picture 14"/>
          <p:cNvPicPr>
            <a:picLocks noChangeAspect="1"/>
          </p:cNvPicPr>
          <p:nvPr/>
        </p:nvPicPr>
        <p:blipFill>
          <a:blip r:embed="rId3"/>
          <a:stretch>
            <a:fillRect/>
          </a:stretch>
        </p:blipFill>
        <p:spPr>
          <a:xfrm>
            <a:off x="8439426" y="4050972"/>
            <a:ext cx="457200" cy="457200"/>
          </a:xfrm>
          <a:prstGeom prst="rect">
            <a:avLst/>
          </a:prstGeom>
        </p:spPr>
      </p:pic>
      <p:pic>
        <p:nvPicPr>
          <p:cNvPr id="16" name="Picture 15"/>
          <p:cNvPicPr>
            <a:picLocks noChangeAspect="1"/>
          </p:cNvPicPr>
          <p:nvPr/>
        </p:nvPicPr>
        <p:blipFill>
          <a:blip r:embed="rId5"/>
          <a:stretch>
            <a:fillRect/>
          </a:stretch>
        </p:blipFill>
        <p:spPr>
          <a:xfrm>
            <a:off x="8746683" y="3789573"/>
            <a:ext cx="457200" cy="457200"/>
          </a:xfrm>
          <a:prstGeom prst="rect">
            <a:avLst/>
          </a:prstGeom>
        </p:spPr>
      </p:pic>
      <p:sp>
        <p:nvSpPr>
          <p:cNvPr id="17" name="TextBox 16"/>
          <p:cNvSpPr txBox="1"/>
          <p:nvPr/>
        </p:nvSpPr>
        <p:spPr>
          <a:xfrm>
            <a:off x="1093539" y="1343896"/>
            <a:ext cx="1600118"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And again</a:t>
            </a:r>
          </a:p>
        </p:txBody>
      </p:sp>
    </p:spTree>
    <p:extLst>
      <p:ext uri="{BB962C8B-B14F-4D97-AF65-F5344CB8AC3E}">
        <p14:creationId xmlns:p14="http://schemas.microsoft.com/office/powerpoint/2010/main" val="162348472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28316</TotalTime>
  <Words>3657</Words>
  <Application>Microsoft Macintosh PowerPoint</Application>
  <PresentationFormat>Widescreen</PresentationFormat>
  <Paragraphs>786</Paragraphs>
  <Slides>120</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120</vt:i4>
      </vt:variant>
    </vt:vector>
  </HeadingPairs>
  <TitlesOfParts>
    <vt:vector size="126" baseType="lpstr">
      <vt:lpstr>Karla</vt:lpstr>
      <vt:lpstr>Arial</vt:lpstr>
      <vt:lpstr>Calibri</vt:lpstr>
      <vt:lpstr>Cambria Math</vt:lpstr>
      <vt:lpstr>Mangal</vt:lpstr>
      <vt:lpstr>GEC_template</vt:lpstr>
      <vt:lpstr>Lecture 4-5: Linear Regression, kNN Regression and Inference</vt:lpstr>
      <vt:lpstr>Lecture Outline</vt:lpstr>
      <vt:lpstr>Let’s start</vt:lpstr>
      <vt:lpstr>Predicting a Variable </vt:lpstr>
      <vt:lpstr>Data</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Linear Regression</vt:lpstr>
      <vt:lpstr>Linear Models</vt:lpstr>
      <vt:lpstr>Linear Regression</vt:lpstr>
      <vt:lpstr>Linear Regression </vt:lpstr>
      <vt:lpstr>Linear Regression </vt:lpstr>
      <vt:lpstr>Linear Regression </vt:lpstr>
      <vt:lpstr>Linear Regression </vt:lpstr>
      <vt:lpstr>Inference for Linear Regression</vt:lpstr>
      <vt:lpstr>Inference for Linear Regression</vt:lpstr>
      <vt:lpstr>Linear Regression</vt:lpstr>
      <vt:lpstr>PowerPoint Presentation</vt:lpstr>
      <vt:lpstr>More on Loss Function  </vt:lpstr>
      <vt:lpstr>Loss Functions Revisited  </vt:lpstr>
      <vt:lpstr>Things to Consider </vt:lpstr>
      <vt:lpstr>Evaluating Significance of Predictors </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Evaluating Significance of Predictors </vt:lpstr>
      <vt:lpstr>PowerPoint Presentation</vt:lpstr>
      <vt:lpstr>PowerPoint Presentation</vt:lpstr>
      <vt:lpstr>Evaluating Significance of Predictors</vt:lpstr>
      <vt:lpstr>Estimate Uncertainty for Coefficients</vt:lpstr>
      <vt:lpstr>Estimate Uncertainty for Coefficients</vt:lpstr>
      <vt:lpstr>Estimate Uncertainty for Coefficients</vt:lpstr>
      <vt:lpstr>Sample size</vt:lpstr>
      <vt:lpstr>Sample size</vt:lpstr>
      <vt:lpstr>PowerPoint Presentation</vt:lpstr>
      <vt:lpstr>PowerPoint Presentation</vt:lpstr>
      <vt:lpstr>How do μ_β and σ_β depend on ε, f ̂, and number of samples?</vt:lpstr>
      <vt:lpstr>How do μ_β and σ_β depend on ε, f ̂, and number of samples?</vt:lpstr>
      <vt:lpstr>How do μ_β and σ_β depend on ε, f ̂, and number of samples?</vt:lpstr>
      <vt:lpstr>How do μ_β and σ_β depend on ε, f ̂, and number of samples?</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Bootstrapping for Estimating Sampling Error</vt:lpstr>
      <vt:lpstr>Standard Errors</vt:lpstr>
      <vt:lpstr>Standard Errors</vt:lpstr>
      <vt:lpstr>Standard Errors</vt:lpstr>
      <vt:lpstr>Importance of predictors</vt:lpstr>
      <vt:lpstr>Importance of predictors</vt:lpstr>
      <vt:lpstr>PowerPoint Presentation</vt:lpstr>
      <vt:lpstr>Hypothesis testing</vt:lpstr>
      <vt:lpstr>Hypothesis testing</vt:lpstr>
      <vt:lpstr>Hypothesis testing</vt:lpstr>
      <vt:lpstr>Things to Consider </vt:lpstr>
      <vt:lpstr>How well do we know f ̂? </vt:lpstr>
      <vt:lpstr>How well do we know f ̂? </vt:lpstr>
      <vt:lpstr>How well do we know f ̂? </vt:lpstr>
      <vt:lpstr>How well do we know f ̂? </vt:lpstr>
      <vt:lpstr>How well do we know f ̂? </vt:lpstr>
      <vt:lpstr>How well do we know f ̂? </vt:lpstr>
      <vt:lpstr>How well do we know f ̂? </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Wong, Phoebe</cp:lastModifiedBy>
  <cp:revision>461</cp:revision>
  <cp:lastPrinted>2018-05-11T23:31:28Z</cp:lastPrinted>
  <dcterms:created xsi:type="dcterms:W3CDTF">2018-04-18T18:49:01Z</dcterms:created>
  <dcterms:modified xsi:type="dcterms:W3CDTF">2018-09-19T18:34:49Z</dcterms:modified>
</cp:coreProperties>
</file>